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3" r:id="rId1"/>
  </p:sldMasterIdLst>
  <p:notesMasterIdLst>
    <p:notesMasterId r:id="rId5"/>
  </p:notesMasterIdLst>
  <p:sldIdLst>
    <p:sldId id="569" r:id="rId2"/>
    <p:sldId id="276" r:id="rId3"/>
    <p:sldId id="374"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B332"/>
    <a:srgbClr val="8CAD9E"/>
    <a:srgbClr val="FF7E79"/>
    <a:srgbClr val="F5A231"/>
    <a:srgbClr val="FFD579"/>
    <a:srgbClr val="7A81FF"/>
    <a:srgbClr val="D56A00"/>
    <a:srgbClr val="30A8CB"/>
    <a:srgbClr val="9199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85" autoAdjust="0"/>
    <p:restoredTop sz="94660"/>
  </p:normalViewPr>
  <p:slideViewPr>
    <p:cSldViewPr snapToGrid="0">
      <p:cViewPr varScale="1">
        <p:scale>
          <a:sx n="106" d="100"/>
          <a:sy n="106" d="100"/>
        </p:scale>
        <p:origin x="184" y="568"/>
      </p:cViewPr>
      <p:guideLst>
        <p:guide orient="horz" pos="2160"/>
        <p:guide pos="3840"/>
      </p:guideLst>
    </p:cSldViewPr>
  </p:slideViewPr>
  <p:notesTextViewPr>
    <p:cViewPr>
      <p:scale>
        <a:sx n="1" d="1"/>
        <a:sy n="1" d="1"/>
      </p:scale>
      <p:origin x="0" y="0"/>
    </p:cViewPr>
  </p:notesTextViewPr>
  <p:notesViewPr>
    <p:cSldViewPr snapToGrid="0">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CD649C-EAE0-2C44-BC4C-F06B95C1C4C0}" type="datetimeFigureOut">
              <a:rPr lang="en-CA" smtClean="0"/>
              <a:t>2025-04-05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0E85B-5F6F-4242-A6E6-6E89B9F93B09}" type="slidenum">
              <a:rPr lang="en-CA" smtClean="0"/>
              <a:t>‹#›</a:t>
            </a:fld>
            <a:endParaRPr lang="en-CA"/>
          </a:p>
        </p:txBody>
      </p:sp>
    </p:spTree>
    <p:extLst>
      <p:ext uri="{BB962C8B-B14F-4D97-AF65-F5344CB8AC3E}">
        <p14:creationId xmlns:p14="http://schemas.microsoft.com/office/powerpoint/2010/main" val="2878964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CB4632E2-C8DC-4091-AA6E-1D81357B2ABC}" type="slidenum">
              <a:rPr lang="en-CA" smtClean="0"/>
              <a:t>1</a:t>
            </a:fld>
            <a:endParaRPr lang="en-CA"/>
          </a:p>
        </p:txBody>
      </p:sp>
    </p:spTree>
    <p:extLst>
      <p:ext uri="{BB962C8B-B14F-4D97-AF65-F5344CB8AC3E}">
        <p14:creationId xmlns:p14="http://schemas.microsoft.com/office/powerpoint/2010/main" val="2672303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FE90E85B-5F6F-4242-A6E6-6E89B9F93B09}" type="slidenum">
              <a:rPr lang="en-CA" smtClean="0"/>
              <a:t>2</a:t>
            </a:fld>
            <a:endParaRPr lang="en-CA"/>
          </a:p>
        </p:txBody>
      </p:sp>
    </p:spTree>
    <p:extLst>
      <p:ext uri="{BB962C8B-B14F-4D97-AF65-F5344CB8AC3E}">
        <p14:creationId xmlns:p14="http://schemas.microsoft.com/office/powerpoint/2010/main" val="2731055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22645A4-3BE4-7C41-9610-C885D32B08D5}" type="slidenum">
              <a:rPr lang="en-US" smtClean="0"/>
              <a:t>3</a:t>
            </a:fld>
            <a:endParaRPr lang="en-US" dirty="0"/>
          </a:p>
        </p:txBody>
      </p:sp>
    </p:spTree>
    <p:extLst>
      <p:ext uri="{BB962C8B-B14F-4D97-AF65-F5344CB8AC3E}">
        <p14:creationId xmlns:p14="http://schemas.microsoft.com/office/powerpoint/2010/main" val="2294045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6CB0F-3308-6916-C8C3-EAEE323FE18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E5AA25-263C-825C-4D1E-521021D6F8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AAA8D4-BEF8-6BF2-7095-F1930A2FE839}"/>
              </a:ext>
            </a:extLst>
          </p:cNvPr>
          <p:cNvSpPr>
            <a:spLocks noGrp="1"/>
          </p:cNvSpPr>
          <p:nvPr>
            <p:ph type="dt" sz="half" idx="10"/>
          </p:nvPr>
        </p:nvSpPr>
        <p:spPr/>
        <p:txBody>
          <a:bodyPr/>
          <a:lstStyle/>
          <a:p>
            <a:fld id="{846CE7D5-CF57-46EF-B807-FDD0502418D4}" type="datetimeFigureOut">
              <a:rPr lang="en-US" smtClean="0"/>
              <a:t>4/5/25</a:t>
            </a:fld>
            <a:endParaRPr lang="en-US" dirty="0"/>
          </a:p>
        </p:txBody>
      </p:sp>
      <p:sp>
        <p:nvSpPr>
          <p:cNvPr id="5" name="Footer Placeholder 4">
            <a:extLst>
              <a:ext uri="{FF2B5EF4-FFF2-40B4-BE49-F238E27FC236}">
                <a16:creationId xmlns:a16="http://schemas.microsoft.com/office/drawing/2014/main" id="{26ACB37D-1888-DBF3-8033-804B9FFB7C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508585F-F0DF-93D2-EB45-E90D28619666}"/>
              </a:ext>
            </a:extLst>
          </p:cNvPr>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7258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F1DB1-2A8A-E31B-B642-FE02993174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6F8024-AEB2-1553-9944-D9312E7431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F62B71-1566-CF72-5A6F-A153841621CD}"/>
              </a:ext>
            </a:extLst>
          </p:cNvPr>
          <p:cNvSpPr>
            <a:spLocks noGrp="1"/>
          </p:cNvSpPr>
          <p:nvPr>
            <p:ph type="dt" sz="half" idx="10"/>
          </p:nvPr>
        </p:nvSpPr>
        <p:spPr/>
        <p:txBody>
          <a:bodyPr/>
          <a:lstStyle/>
          <a:p>
            <a:fld id="{846CE7D5-CF57-46EF-B807-FDD0502418D4}" type="datetimeFigureOut">
              <a:rPr lang="en-US" smtClean="0"/>
              <a:t>4/5/25</a:t>
            </a:fld>
            <a:endParaRPr lang="en-US" dirty="0"/>
          </a:p>
        </p:txBody>
      </p:sp>
      <p:sp>
        <p:nvSpPr>
          <p:cNvPr id="5" name="Footer Placeholder 4">
            <a:extLst>
              <a:ext uri="{FF2B5EF4-FFF2-40B4-BE49-F238E27FC236}">
                <a16:creationId xmlns:a16="http://schemas.microsoft.com/office/drawing/2014/main" id="{420AAD4E-E31F-A332-1464-DD69A391DE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8C9E73C-9FF2-85EA-4D73-34C6D56295C6}"/>
              </a:ext>
            </a:extLst>
          </p:cNvPr>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04551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88429B-B0F6-8776-8D84-FF31CD4C1F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FAB8A8-67E6-03E9-7ED0-0A2292D38D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BDDDD9-B911-BBF0-ACEA-80F71FAB315A}"/>
              </a:ext>
            </a:extLst>
          </p:cNvPr>
          <p:cNvSpPr>
            <a:spLocks noGrp="1"/>
          </p:cNvSpPr>
          <p:nvPr>
            <p:ph type="dt" sz="half" idx="10"/>
          </p:nvPr>
        </p:nvSpPr>
        <p:spPr/>
        <p:txBody>
          <a:bodyPr/>
          <a:lstStyle/>
          <a:p>
            <a:fld id="{846CE7D5-CF57-46EF-B807-FDD0502418D4}" type="datetimeFigureOut">
              <a:rPr lang="en-US" smtClean="0"/>
              <a:t>4/5/25</a:t>
            </a:fld>
            <a:endParaRPr lang="en-US" dirty="0"/>
          </a:p>
        </p:txBody>
      </p:sp>
      <p:sp>
        <p:nvSpPr>
          <p:cNvPr id="5" name="Footer Placeholder 4">
            <a:extLst>
              <a:ext uri="{FF2B5EF4-FFF2-40B4-BE49-F238E27FC236}">
                <a16:creationId xmlns:a16="http://schemas.microsoft.com/office/drawing/2014/main" id="{C8C8DFDA-77F3-1657-A524-FA5077E5DA9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176A2BA-B45F-842E-95B6-9BCA6C1342C9}"/>
              </a:ext>
            </a:extLst>
          </p:cNvPr>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836721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1C76B-C01B-34E6-152A-EFF8B21AF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BDD8B6-8624-8752-B7BF-302CBD080C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A4A334-6407-29DC-5463-174B2C492CE7}"/>
              </a:ext>
            </a:extLst>
          </p:cNvPr>
          <p:cNvSpPr>
            <a:spLocks noGrp="1"/>
          </p:cNvSpPr>
          <p:nvPr>
            <p:ph type="dt" sz="half" idx="10"/>
          </p:nvPr>
        </p:nvSpPr>
        <p:spPr/>
        <p:txBody>
          <a:bodyPr/>
          <a:lstStyle/>
          <a:p>
            <a:fld id="{846CE7D5-CF57-46EF-B807-FDD0502418D4}" type="datetimeFigureOut">
              <a:rPr lang="en-US" smtClean="0"/>
              <a:t>4/5/25</a:t>
            </a:fld>
            <a:endParaRPr lang="en-US" dirty="0"/>
          </a:p>
        </p:txBody>
      </p:sp>
      <p:sp>
        <p:nvSpPr>
          <p:cNvPr id="5" name="Footer Placeholder 4">
            <a:extLst>
              <a:ext uri="{FF2B5EF4-FFF2-40B4-BE49-F238E27FC236}">
                <a16:creationId xmlns:a16="http://schemas.microsoft.com/office/drawing/2014/main" id="{AC76A998-067C-1E78-CA6F-2C81CF2E74F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5833D72-F00E-0097-9528-07F08F1A9819}"/>
              </a:ext>
            </a:extLst>
          </p:cNvPr>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930232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A726A-C44B-DDA5-7295-C793A21205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94317C-0BEF-DB75-18E7-3FDC2CB6CC3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7F4C1F-F1D3-79AE-C5C5-8BB5F4CDCAA5}"/>
              </a:ext>
            </a:extLst>
          </p:cNvPr>
          <p:cNvSpPr>
            <a:spLocks noGrp="1"/>
          </p:cNvSpPr>
          <p:nvPr>
            <p:ph type="dt" sz="half" idx="10"/>
          </p:nvPr>
        </p:nvSpPr>
        <p:spPr/>
        <p:txBody>
          <a:bodyPr/>
          <a:lstStyle/>
          <a:p>
            <a:fld id="{846CE7D5-CF57-46EF-B807-FDD0502418D4}" type="datetimeFigureOut">
              <a:rPr lang="en-US" smtClean="0"/>
              <a:t>4/5/25</a:t>
            </a:fld>
            <a:endParaRPr lang="en-US" dirty="0"/>
          </a:p>
        </p:txBody>
      </p:sp>
      <p:sp>
        <p:nvSpPr>
          <p:cNvPr id="5" name="Footer Placeholder 4">
            <a:extLst>
              <a:ext uri="{FF2B5EF4-FFF2-40B4-BE49-F238E27FC236}">
                <a16:creationId xmlns:a16="http://schemas.microsoft.com/office/drawing/2014/main" id="{9554CCA3-90B0-F954-B02F-BB41A5844F1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8F6DFE-B540-77E2-099D-78E13A0E184B}"/>
              </a:ext>
            </a:extLst>
          </p:cNvPr>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71282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9D22B-5254-49D0-C0A7-6A92A2855D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7A362FD-E3B6-7A65-C2E1-1C94D7E872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222FB3-6A5F-E82F-6CA8-E36AC364E4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3B28AC-A5B2-C807-72A6-B8682B8E60EA}"/>
              </a:ext>
            </a:extLst>
          </p:cNvPr>
          <p:cNvSpPr>
            <a:spLocks noGrp="1"/>
          </p:cNvSpPr>
          <p:nvPr>
            <p:ph type="dt" sz="half" idx="10"/>
          </p:nvPr>
        </p:nvSpPr>
        <p:spPr/>
        <p:txBody>
          <a:bodyPr/>
          <a:lstStyle/>
          <a:p>
            <a:fld id="{846CE7D5-CF57-46EF-B807-FDD0502418D4}" type="datetimeFigureOut">
              <a:rPr lang="en-US" smtClean="0"/>
              <a:t>4/5/25</a:t>
            </a:fld>
            <a:endParaRPr lang="en-US" dirty="0"/>
          </a:p>
        </p:txBody>
      </p:sp>
      <p:sp>
        <p:nvSpPr>
          <p:cNvPr id="6" name="Footer Placeholder 5">
            <a:extLst>
              <a:ext uri="{FF2B5EF4-FFF2-40B4-BE49-F238E27FC236}">
                <a16:creationId xmlns:a16="http://schemas.microsoft.com/office/drawing/2014/main" id="{AD49FD2D-0965-548A-A333-AB480DE9055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78CD14D-45A6-AF62-91A4-73F3D569DCE2}"/>
              </a:ext>
            </a:extLst>
          </p:cNvPr>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84031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CA7D2-8325-619A-577A-C7085662A51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6A789C-1E55-760A-6777-3488C25FAF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ADA841-CDAF-9C9B-367E-BC44CD03E7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0A586C-9387-3DA3-CDD5-E6CBFF723A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3B5E5F-0F43-7192-D903-92A8800BD5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D59E48-22DD-704B-6534-E86EFFA7483A}"/>
              </a:ext>
            </a:extLst>
          </p:cNvPr>
          <p:cNvSpPr>
            <a:spLocks noGrp="1"/>
          </p:cNvSpPr>
          <p:nvPr>
            <p:ph type="dt" sz="half" idx="10"/>
          </p:nvPr>
        </p:nvSpPr>
        <p:spPr/>
        <p:txBody>
          <a:bodyPr/>
          <a:lstStyle/>
          <a:p>
            <a:fld id="{846CE7D5-CF57-46EF-B807-FDD0502418D4}" type="datetimeFigureOut">
              <a:rPr lang="en-US" smtClean="0"/>
              <a:t>4/5/25</a:t>
            </a:fld>
            <a:endParaRPr lang="en-US" dirty="0"/>
          </a:p>
        </p:txBody>
      </p:sp>
      <p:sp>
        <p:nvSpPr>
          <p:cNvPr id="8" name="Footer Placeholder 7">
            <a:extLst>
              <a:ext uri="{FF2B5EF4-FFF2-40B4-BE49-F238E27FC236}">
                <a16:creationId xmlns:a16="http://schemas.microsoft.com/office/drawing/2014/main" id="{D9EA9FCE-866E-9D09-D91D-1837B599B6E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5BBCD87-032A-4D6A-0C98-4564DBB25B23}"/>
              </a:ext>
            </a:extLst>
          </p:cNvPr>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811469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0502A-7853-19C8-27FC-B650B55079E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4EF0B7D-855F-F46C-7369-588192D719C5}"/>
              </a:ext>
            </a:extLst>
          </p:cNvPr>
          <p:cNvSpPr>
            <a:spLocks noGrp="1"/>
          </p:cNvSpPr>
          <p:nvPr>
            <p:ph type="dt" sz="half" idx="10"/>
          </p:nvPr>
        </p:nvSpPr>
        <p:spPr/>
        <p:txBody>
          <a:bodyPr/>
          <a:lstStyle/>
          <a:p>
            <a:fld id="{846CE7D5-CF57-46EF-B807-FDD0502418D4}" type="datetimeFigureOut">
              <a:rPr lang="en-US" smtClean="0"/>
              <a:t>4/5/25</a:t>
            </a:fld>
            <a:endParaRPr lang="en-US" dirty="0"/>
          </a:p>
        </p:txBody>
      </p:sp>
      <p:sp>
        <p:nvSpPr>
          <p:cNvPr id="4" name="Footer Placeholder 3">
            <a:extLst>
              <a:ext uri="{FF2B5EF4-FFF2-40B4-BE49-F238E27FC236}">
                <a16:creationId xmlns:a16="http://schemas.microsoft.com/office/drawing/2014/main" id="{2F97469B-54F8-861E-E90C-FC636C23663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A24A5E1-9EBA-0285-A9AA-EB16493229D0}"/>
              </a:ext>
            </a:extLst>
          </p:cNvPr>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639033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B7A5A8-94BD-72A6-BAC8-F5AA4FDA06CF}"/>
              </a:ext>
            </a:extLst>
          </p:cNvPr>
          <p:cNvSpPr>
            <a:spLocks noGrp="1"/>
          </p:cNvSpPr>
          <p:nvPr>
            <p:ph type="dt" sz="half" idx="10"/>
          </p:nvPr>
        </p:nvSpPr>
        <p:spPr/>
        <p:txBody>
          <a:bodyPr/>
          <a:lstStyle/>
          <a:p>
            <a:fld id="{846CE7D5-CF57-46EF-B807-FDD0502418D4}" type="datetimeFigureOut">
              <a:rPr lang="en-US" smtClean="0"/>
              <a:t>4/5/25</a:t>
            </a:fld>
            <a:endParaRPr lang="en-US" dirty="0"/>
          </a:p>
        </p:txBody>
      </p:sp>
      <p:sp>
        <p:nvSpPr>
          <p:cNvPr id="3" name="Footer Placeholder 2">
            <a:extLst>
              <a:ext uri="{FF2B5EF4-FFF2-40B4-BE49-F238E27FC236}">
                <a16:creationId xmlns:a16="http://schemas.microsoft.com/office/drawing/2014/main" id="{9C9CEECC-D66B-6874-1E87-3291DCEB43A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0A09A35-656C-9A0C-DF32-45033BAD9035}"/>
              </a:ext>
            </a:extLst>
          </p:cNvPr>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732258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75B38-0FEB-4166-9FBB-0175AC79B6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5235F2-5037-C428-FA88-0DF5674A2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BD8A1C-749F-5F14-44AC-E705B96239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8C267C-D121-2815-A99D-E6AF99ED7DC9}"/>
              </a:ext>
            </a:extLst>
          </p:cNvPr>
          <p:cNvSpPr>
            <a:spLocks noGrp="1"/>
          </p:cNvSpPr>
          <p:nvPr>
            <p:ph type="dt" sz="half" idx="10"/>
          </p:nvPr>
        </p:nvSpPr>
        <p:spPr/>
        <p:txBody>
          <a:bodyPr/>
          <a:lstStyle/>
          <a:p>
            <a:fld id="{846CE7D5-CF57-46EF-B807-FDD0502418D4}" type="datetimeFigureOut">
              <a:rPr lang="en-US" smtClean="0"/>
              <a:t>4/5/25</a:t>
            </a:fld>
            <a:endParaRPr lang="en-US" dirty="0"/>
          </a:p>
        </p:txBody>
      </p:sp>
      <p:sp>
        <p:nvSpPr>
          <p:cNvPr id="6" name="Footer Placeholder 5">
            <a:extLst>
              <a:ext uri="{FF2B5EF4-FFF2-40B4-BE49-F238E27FC236}">
                <a16:creationId xmlns:a16="http://schemas.microsoft.com/office/drawing/2014/main" id="{BCC1B43C-5D09-CE65-B56D-D2C111057E8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8F82C2E-8171-2459-F3FA-6A3EF82F474D}"/>
              </a:ext>
            </a:extLst>
          </p:cNvPr>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35878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C8ACA-8D7C-4AEE-13D5-5C5327A39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8CCD53-6B14-12F3-940A-6B45BA7C4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516EDD-8A5C-5FE9-3756-D4A66C71DE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96B4D7-BA2A-D5AE-111D-E4F4F6767AAD}"/>
              </a:ext>
            </a:extLst>
          </p:cNvPr>
          <p:cNvSpPr>
            <a:spLocks noGrp="1"/>
          </p:cNvSpPr>
          <p:nvPr>
            <p:ph type="dt" sz="half" idx="10"/>
          </p:nvPr>
        </p:nvSpPr>
        <p:spPr/>
        <p:txBody>
          <a:bodyPr/>
          <a:lstStyle/>
          <a:p>
            <a:fld id="{846CE7D5-CF57-46EF-B807-FDD0502418D4}" type="datetimeFigureOut">
              <a:rPr lang="en-US" smtClean="0"/>
              <a:t>4/5/25</a:t>
            </a:fld>
            <a:endParaRPr lang="en-US" dirty="0"/>
          </a:p>
        </p:txBody>
      </p:sp>
      <p:sp>
        <p:nvSpPr>
          <p:cNvPr id="6" name="Footer Placeholder 5">
            <a:extLst>
              <a:ext uri="{FF2B5EF4-FFF2-40B4-BE49-F238E27FC236}">
                <a16:creationId xmlns:a16="http://schemas.microsoft.com/office/drawing/2014/main" id="{9704C4F3-3B31-DAC3-7E02-9D7F7E9049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A7AEB43-6024-A722-6B59-B571ABFD87D6}"/>
              </a:ext>
            </a:extLst>
          </p:cNvPr>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420139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939A4F-DDFF-61CB-4D2B-CA501FA585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8F7F4C-9F76-E93D-112B-A5AF014D74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AE45CB-7C5B-55DB-48EE-B5A4622C50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4/5/25</a:t>
            </a:fld>
            <a:endParaRPr lang="en-US" dirty="0"/>
          </a:p>
        </p:txBody>
      </p:sp>
      <p:sp>
        <p:nvSpPr>
          <p:cNvPr id="5" name="Footer Placeholder 4">
            <a:extLst>
              <a:ext uri="{FF2B5EF4-FFF2-40B4-BE49-F238E27FC236}">
                <a16:creationId xmlns:a16="http://schemas.microsoft.com/office/drawing/2014/main" id="{2E39A224-3F97-633B-FDBF-F11D79BEE1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AA58F063-D4FF-5912-C17C-AFD8B34176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dirty="0"/>
          </a:p>
        </p:txBody>
      </p:sp>
    </p:spTree>
    <p:extLst>
      <p:ext uri="{BB962C8B-B14F-4D97-AF65-F5344CB8AC3E}">
        <p14:creationId xmlns:p14="http://schemas.microsoft.com/office/powerpoint/2010/main" val="1186721753"/>
      </p:ext>
    </p:extLst>
  </p:cSld>
  <p:clrMap bg1="lt1" tx1="dk1" bg2="lt2" tx2="dk2" accent1="accent1" accent2="accent2" accent3="accent3" accent4="accent4" accent5="accent5" accent6="accent6" hlink="hlink" folHlink="folHlink"/>
  <p:sldLayoutIdLst>
    <p:sldLayoutId id="2147483964" r:id="rId1"/>
    <p:sldLayoutId id="2147483965" r:id="rId2"/>
    <p:sldLayoutId id="2147483966" r:id="rId3"/>
    <p:sldLayoutId id="2147483967" r:id="rId4"/>
    <p:sldLayoutId id="2147483968" r:id="rId5"/>
    <p:sldLayoutId id="2147483969" r:id="rId6"/>
    <p:sldLayoutId id="2147483970" r:id="rId7"/>
    <p:sldLayoutId id="2147483971" r:id="rId8"/>
    <p:sldLayoutId id="2147483972" r:id="rId9"/>
    <p:sldLayoutId id="2147483973" r:id="rId10"/>
    <p:sldLayoutId id="21474839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7.svg"/><Relationship Id="rId4" Type="http://schemas.openxmlformats.org/officeDocument/2006/relationships/image" Target="../media/image3.sv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6088" y="271835"/>
            <a:ext cx="8793079" cy="729208"/>
          </a:xfrm>
        </p:spPr>
        <p:txBody>
          <a:bodyPr>
            <a:normAutofit fontScale="90000"/>
          </a:bodyPr>
          <a:lstStyle/>
          <a:p>
            <a:r>
              <a:rPr lang="en-CA" sz="2800" b="1" dirty="0"/>
              <a:t>CVFHT: 5 Year Strategic Priorities and Objectives 2025-2030</a:t>
            </a:r>
            <a:endParaRPr lang="en-CA" sz="2800" b="1" dirty="0">
              <a:solidFill>
                <a:schemeClr val="accent2">
                  <a:lumMod val="50000"/>
                </a:schemeClr>
              </a:solidFill>
            </a:endParaRPr>
          </a:p>
        </p:txBody>
      </p:sp>
      <p:sp>
        <p:nvSpPr>
          <p:cNvPr id="3" name="Slide Number Placeholder 2"/>
          <p:cNvSpPr>
            <a:spLocks noGrp="1"/>
          </p:cNvSpPr>
          <p:nvPr>
            <p:ph type="sldNum" sz="quarter" idx="12"/>
          </p:nvPr>
        </p:nvSpPr>
        <p:spPr/>
        <p:txBody>
          <a:bodyPr/>
          <a:lstStyle/>
          <a:p>
            <a:pPr>
              <a:defRPr/>
            </a:pPr>
            <a:fld id="{263E7A5A-1EA4-4133-A7A7-F8C0C788F983}" type="slidenum">
              <a:rPr lang="en-US" smtClean="0"/>
              <a:pPr>
                <a:defRPr/>
              </a:pPr>
              <a:t>1</a:t>
            </a:fld>
            <a:endParaRPr lang="en-US" dirty="0"/>
          </a:p>
        </p:txBody>
      </p:sp>
      <p:sp>
        <p:nvSpPr>
          <p:cNvPr id="19" name="Rounded Rectangle 18"/>
          <p:cNvSpPr/>
          <p:nvPr/>
        </p:nvSpPr>
        <p:spPr>
          <a:xfrm>
            <a:off x="4631028" y="4966727"/>
            <a:ext cx="2743200" cy="874225"/>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100" b="1" dirty="0">
              <a:solidFill>
                <a:schemeClr val="tx1"/>
              </a:solidFill>
              <a:latin typeface="Arial" panose="020B0604020202020204" pitchFamily="34" charset="0"/>
              <a:cs typeface="Arial" panose="020B0604020202020204" pitchFamily="34" charset="0"/>
            </a:endParaRPr>
          </a:p>
          <a:p>
            <a:pPr algn="ctr"/>
            <a:r>
              <a:rPr lang="en-US" sz="1100" b="1" dirty="0">
                <a:solidFill>
                  <a:schemeClr val="tx1"/>
                </a:solidFill>
                <a:latin typeface="Arial" panose="020B0604020202020204" pitchFamily="34" charset="0"/>
                <a:cs typeface="Arial" panose="020B0604020202020204" pitchFamily="34" charset="0"/>
              </a:rPr>
              <a:t>Innovation &amp; Continuous Learning</a:t>
            </a:r>
          </a:p>
          <a:p>
            <a:pPr algn="ctr"/>
            <a:r>
              <a:rPr lang="en-US" sz="1050" dirty="0">
                <a:solidFill>
                  <a:schemeClr val="tx1"/>
                </a:solidFill>
                <a:latin typeface="Arial" panose="020B0604020202020204" pitchFamily="34" charset="0"/>
                <a:cs typeface="Arial" panose="020B0604020202020204" pitchFamily="34" charset="0"/>
              </a:rPr>
              <a:t>Excelling in our knowledge and competencies to improve how we deliver care.</a:t>
            </a:r>
          </a:p>
          <a:p>
            <a:pPr algn="ctr"/>
            <a:endParaRPr lang="en-CA" sz="1100" i="1" dirty="0">
              <a:solidFill>
                <a:schemeClr val="tx1"/>
              </a:solidFill>
              <a:latin typeface="Arial" panose="020B0604020202020204" pitchFamily="34" charset="0"/>
              <a:cs typeface="Arial" panose="020B0604020202020204" pitchFamily="34" charset="0"/>
            </a:endParaRPr>
          </a:p>
        </p:txBody>
      </p:sp>
      <p:sp>
        <p:nvSpPr>
          <p:cNvPr id="20" name="Rounded Rectangle 19"/>
          <p:cNvSpPr/>
          <p:nvPr/>
        </p:nvSpPr>
        <p:spPr>
          <a:xfrm>
            <a:off x="1724075" y="3860640"/>
            <a:ext cx="2743200" cy="907109"/>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Arial" panose="020B0604020202020204" pitchFamily="34" charset="0"/>
                <a:cs typeface="Arial" panose="020B0604020202020204" pitchFamily="34" charset="0"/>
              </a:rPr>
              <a:t>Caring and Respect</a:t>
            </a:r>
          </a:p>
          <a:p>
            <a:pPr algn="ctr"/>
            <a:r>
              <a:rPr lang="en-US" sz="1050" dirty="0">
                <a:solidFill>
                  <a:schemeClr val="tx1"/>
                </a:solidFill>
                <a:latin typeface="Arial" panose="020B0604020202020204" pitchFamily="34" charset="0"/>
                <a:cs typeface="Arial" panose="020B0604020202020204" pitchFamily="34" charset="0"/>
              </a:rPr>
              <a:t>Demonstrating our compassion and respect for our patients.</a:t>
            </a:r>
          </a:p>
          <a:p>
            <a:pPr algn="ctr"/>
            <a:endParaRPr lang="en-US" sz="1100" i="1" dirty="0">
              <a:solidFill>
                <a:schemeClr val="tx1"/>
              </a:solidFill>
              <a:latin typeface="Arial" panose="020B0604020202020204" pitchFamily="34" charset="0"/>
              <a:cs typeface="Arial" panose="020B0604020202020204" pitchFamily="34" charset="0"/>
            </a:endParaRPr>
          </a:p>
        </p:txBody>
      </p:sp>
      <p:sp>
        <p:nvSpPr>
          <p:cNvPr id="21" name="Rounded Rectangle 20"/>
          <p:cNvSpPr/>
          <p:nvPr/>
        </p:nvSpPr>
        <p:spPr>
          <a:xfrm>
            <a:off x="4671261" y="3876714"/>
            <a:ext cx="2743200" cy="874962"/>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Arial" panose="020B0604020202020204" pitchFamily="34" charset="0"/>
                <a:cs typeface="Arial" panose="020B0604020202020204" pitchFamily="34" charset="0"/>
              </a:rPr>
              <a:t>Integrity &amp; Accountability</a:t>
            </a:r>
          </a:p>
          <a:p>
            <a:pPr algn="ctr"/>
            <a:r>
              <a:rPr lang="en-US" sz="1000" dirty="0">
                <a:solidFill>
                  <a:schemeClr val="tx1"/>
                </a:solidFill>
                <a:latin typeface="Arial" panose="020B0604020202020204" pitchFamily="34" charset="0"/>
                <a:cs typeface="Arial" panose="020B0604020202020204" pitchFamily="34" charset="0"/>
              </a:rPr>
              <a:t>Delivering on high-quality care and on our accountabilities to our patients, staff and government.</a:t>
            </a:r>
            <a:endParaRPr lang="en-US" sz="1000" i="1" dirty="0">
              <a:solidFill>
                <a:schemeClr val="tx1"/>
              </a:solidFill>
              <a:latin typeface="Arial" panose="020B0604020202020204" pitchFamily="34" charset="0"/>
              <a:cs typeface="Arial" panose="020B0604020202020204" pitchFamily="34" charset="0"/>
            </a:endParaRPr>
          </a:p>
        </p:txBody>
      </p:sp>
      <p:sp>
        <p:nvSpPr>
          <p:cNvPr id="22" name="Rounded Rectangle 21"/>
          <p:cNvSpPr/>
          <p:nvPr/>
        </p:nvSpPr>
        <p:spPr>
          <a:xfrm>
            <a:off x="1724075" y="4966727"/>
            <a:ext cx="2743200" cy="874226"/>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Arial" panose="020B0604020202020204" pitchFamily="34" charset="0"/>
                <a:cs typeface="Arial" panose="020B0604020202020204" pitchFamily="34" charset="0"/>
              </a:rPr>
              <a:t>Collaboration</a:t>
            </a:r>
            <a:endParaRPr lang="en-US" sz="1100" b="1" dirty="0">
              <a:solidFill>
                <a:srgbClr val="FF0000"/>
              </a:solidFill>
              <a:latin typeface="Arial" panose="020B0604020202020204" pitchFamily="34" charset="0"/>
              <a:cs typeface="Arial" panose="020B0604020202020204" pitchFamily="34" charset="0"/>
            </a:endParaRPr>
          </a:p>
          <a:p>
            <a:pPr algn="ctr"/>
            <a:r>
              <a:rPr lang="en-US" sz="1050" dirty="0">
                <a:solidFill>
                  <a:schemeClr val="tx1"/>
                </a:solidFill>
                <a:latin typeface="Arial" panose="020B0604020202020204" pitchFamily="34" charset="0"/>
                <a:cs typeface="Arial" panose="020B0604020202020204" pitchFamily="34" charset="0"/>
              </a:rPr>
              <a:t>Prioritizing collaborative care and partnerships, both inside and outside CVFHT.</a:t>
            </a:r>
            <a:endParaRPr lang="en-CA" sz="1050" dirty="0">
              <a:solidFill>
                <a:schemeClr val="tx1"/>
              </a:solidFill>
              <a:latin typeface="Arial" panose="020B0604020202020204" pitchFamily="34" charset="0"/>
              <a:cs typeface="Arial" panose="020B0604020202020204" pitchFamily="34" charset="0"/>
            </a:endParaRPr>
          </a:p>
        </p:txBody>
      </p:sp>
      <p:sp>
        <p:nvSpPr>
          <p:cNvPr id="23" name="Rounded Rectangle 22"/>
          <p:cNvSpPr/>
          <p:nvPr/>
        </p:nvSpPr>
        <p:spPr>
          <a:xfrm>
            <a:off x="7515275" y="3876714"/>
            <a:ext cx="2743200" cy="906615"/>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b="1" dirty="0">
                <a:solidFill>
                  <a:schemeClr val="tx1"/>
                </a:solidFill>
                <a:latin typeface="Arial" panose="020B0604020202020204" pitchFamily="34" charset="0"/>
                <a:cs typeface="Arial" panose="020B0604020202020204" pitchFamily="34" charset="0"/>
              </a:rPr>
              <a:t>Excellence</a:t>
            </a:r>
          </a:p>
          <a:p>
            <a:pPr algn="ctr"/>
            <a:r>
              <a:rPr lang="en-US" sz="1000" dirty="0">
                <a:solidFill>
                  <a:schemeClr val="tx1"/>
                </a:solidFill>
                <a:latin typeface="Arial" panose="020B0604020202020204" pitchFamily="34" charset="0"/>
                <a:cs typeface="Arial" panose="020B0604020202020204" pitchFamily="34" charset="0"/>
              </a:rPr>
              <a:t>Being excellent inter-professionally, clinically and academically to provide the best care for patients.</a:t>
            </a:r>
            <a:endParaRPr lang="en-US" sz="1100" b="1" dirty="0">
              <a:solidFill>
                <a:srgbClr val="FF0000"/>
              </a:solidFill>
              <a:latin typeface="Arial" panose="020B0604020202020204" pitchFamily="34" charset="0"/>
              <a:cs typeface="Arial" panose="020B0604020202020204" pitchFamily="34" charset="0"/>
            </a:endParaRPr>
          </a:p>
          <a:p>
            <a:pPr algn="ctr"/>
            <a:endParaRPr lang="en-US" sz="1000" dirty="0">
              <a:solidFill>
                <a:schemeClr val="tx1"/>
              </a:solidFill>
              <a:latin typeface="Arial" panose="020B0604020202020204" pitchFamily="34" charset="0"/>
              <a:cs typeface="Arial" panose="020B0604020202020204" pitchFamily="34" charset="0"/>
            </a:endParaRPr>
          </a:p>
        </p:txBody>
      </p:sp>
      <p:sp>
        <p:nvSpPr>
          <p:cNvPr id="24" name="Rounded Rectangle 23"/>
          <p:cNvSpPr/>
          <p:nvPr/>
        </p:nvSpPr>
        <p:spPr>
          <a:xfrm>
            <a:off x="7537981" y="4966727"/>
            <a:ext cx="2743200" cy="874226"/>
          </a:xfrm>
          <a:prstGeom prst="round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Arial" panose="020B0604020202020204" pitchFamily="34" charset="0"/>
                <a:cs typeface="Arial" panose="020B0604020202020204" pitchFamily="34" charset="0"/>
              </a:rPr>
              <a:t>Inclusivity</a:t>
            </a:r>
          </a:p>
          <a:p>
            <a:pPr algn="ctr"/>
            <a:endParaRPr lang="en-US" sz="1100" b="1" dirty="0">
              <a:solidFill>
                <a:schemeClr val="tx1"/>
              </a:solidFill>
              <a:latin typeface="Arial" panose="020B0604020202020204" pitchFamily="34" charset="0"/>
              <a:cs typeface="Arial" panose="020B0604020202020204" pitchFamily="34" charset="0"/>
            </a:endParaRPr>
          </a:p>
          <a:p>
            <a:pPr algn="ctr"/>
            <a:r>
              <a:rPr lang="en-US" sz="1050" dirty="0">
                <a:solidFill>
                  <a:schemeClr val="tx1"/>
                </a:solidFill>
                <a:latin typeface="Arial" panose="020B0604020202020204" pitchFamily="34" charset="0"/>
                <a:cs typeface="Arial" panose="020B0604020202020204" pitchFamily="34" charset="0"/>
              </a:rPr>
              <a:t>Creating an inclusive space for patients and staff from all walks of life.</a:t>
            </a:r>
            <a:endParaRPr lang="en-CA" sz="1050" dirty="0">
              <a:solidFill>
                <a:schemeClr val="tx1"/>
              </a:solidFill>
              <a:latin typeface="Arial" panose="020B0604020202020204" pitchFamily="34" charset="0"/>
              <a:cs typeface="Arial" panose="020B0604020202020204" pitchFamily="34" charset="0"/>
            </a:endParaRPr>
          </a:p>
        </p:txBody>
      </p:sp>
      <p:sp>
        <p:nvSpPr>
          <p:cNvPr id="25" name="Rectangle 24"/>
          <p:cNvSpPr/>
          <p:nvPr/>
        </p:nvSpPr>
        <p:spPr>
          <a:xfrm>
            <a:off x="1724075" y="3136612"/>
            <a:ext cx="9067800" cy="584775"/>
          </a:xfrm>
          <a:prstGeom prst="rect">
            <a:avLst/>
          </a:prstGeom>
        </p:spPr>
        <p:txBody>
          <a:bodyPr wrap="square">
            <a:spAutoFit/>
          </a:bodyPr>
          <a:lstStyle/>
          <a:p>
            <a:pPr lvl="0"/>
            <a:r>
              <a:rPr lang="en-US" sz="1600" b="1" dirty="0">
                <a:solidFill>
                  <a:schemeClr val="tx2"/>
                </a:solidFill>
                <a:latin typeface="Arial" panose="020B0604020202020204" pitchFamily="34" charset="0"/>
                <a:cs typeface="Arial" panose="020B0604020202020204" pitchFamily="34" charset="0"/>
              </a:rPr>
              <a:t>Values: </a:t>
            </a:r>
            <a:r>
              <a:rPr lang="en-US" sz="1600" dirty="0">
                <a:solidFill>
                  <a:schemeClr val="tx2"/>
                </a:solidFill>
                <a:latin typeface="Arial" panose="020B0604020202020204" pitchFamily="34" charset="0"/>
                <a:cs typeface="Arial" panose="020B0604020202020204" pitchFamily="34" charset="0"/>
              </a:rPr>
              <a:t>guiding principles for behaviours and actions that are lived by the organization and its members on a daily basis.</a:t>
            </a:r>
          </a:p>
        </p:txBody>
      </p:sp>
      <p:sp>
        <p:nvSpPr>
          <p:cNvPr id="6" name="Rectangle 5"/>
          <p:cNvSpPr/>
          <p:nvPr/>
        </p:nvSpPr>
        <p:spPr>
          <a:xfrm>
            <a:off x="1724075" y="1981856"/>
            <a:ext cx="7591475" cy="584775"/>
          </a:xfrm>
          <a:prstGeom prst="rect">
            <a:avLst/>
          </a:prstGeom>
        </p:spPr>
        <p:txBody>
          <a:bodyPr wrap="square">
            <a:spAutoFit/>
          </a:bodyPr>
          <a:lstStyle/>
          <a:p>
            <a:r>
              <a:rPr lang="en-US" sz="1600" b="1" dirty="0">
                <a:solidFill>
                  <a:schemeClr val="tx2"/>
                </a:solidFill>
                <a:latin typeface="Arial" panose="020B0604020202020204" pitchFamily="34" charset="0"/>
                <a:cs typeface="Arial" panose="020B0604020202020204" pitchFamily="34" charset="0"/>
              </a:rPr>
              <a:t>Mission: </a:t>
            </a:r>
            <a:r>
              <a:rPr lang="en-US" sz="1600" dirty="0">
                <a:solidFill>
                  <a:schemeClr val="tx2"/>
                </a:solidFill>
                <a:latin typeface="Arial" panose="020B0604020202020204" pitchFamily="34" charset="0"/>
                <a:cs typeface="Arial" panose="020B0604020202020204" pitchFamily="34" charset="0"/>
              </a:rPr>
              <a:t>an aspirational and functional expression of the </a:t>
            </a:r>
            <a:r>
              <a:rPr lang="en-US" sz="1600" b="1" i="1" dirty="0">
                <a:solidFill>
                  <a:schemeClr val="tx2"/>
                </a:solidFill>
                <a:latin typeface="Arial" panose="020B0604020202020204" pitchFamily="34" charset="0"/>
                <a:cs typeface="Arial" panose="020B0604020202020204" pitchFamily="34" charset="0"/>
              </a:rPr>
              <a:t>purpose</a:t>
            </a:r>
            <a:r>
              <a:rPr lang="en-US" sz="1600" dirty="0">
                <a:solidFill>
                  <a:schemeClr val="tx2"/>
                </a:solidFill>
                <a:latin typeface="Arial" panose="020B0604020202020204" pitchFamily="34" charset="0"/>
                <a:cs typeface="Arial" panose="020B0604020202020204" pitchFamily="34" charset="0"/>
              </a:rPr>
              <a:t> of the organization’s existence. </a:t>
            </a:r>
          </a:p>
        </p:txBody>
      </p:sp>
      <p:sp>
        <p:nvSpPr>
          <p:cNvPr id="27" name="TextBox 26"/>
          <p:cNvSpPr txBox="1"/>
          <p:nvPr/>
        </p:nvSpPr>
        <p:spPr>
          <a:xfrm>
            <a:off x="1966937" y="2662677"/>
            <a:ext cx="8486725" cy="340519"/>
          </a:xfrm>
          <a:prstGeom prst="roundRect">
            <a:avLst/>
          </a:prstGeom>
          <a:noFill/>
          <a:ln w="28575">
            <a:solidFill>
              <a:schemeClr val="accent4">
                <a:lumMod val="50000"/>
              </a:schemeClr>
            </a:solidFill>
          </a:ln>
        </p:spPr>
        <p:txBody>
          <a:bodyPr wrap="square" rtlCol="0" anchor="ctr">
            <a:spAutoFit/>
          </a:bodyPr>
          <a:lstStyle/>
          <a:p>
            <a:pPr algn="ctr"/>
            <a:r>
              <a:rPr lang="en-CA" sz="1400" b="1" i="1" dirty="0">
                <a:latin typeface="Arial" panose="020B0604020202020204" pitchFamily="34" charset="0"/>
                <a:cs typeface="Arial" panose="020B0604020202020204" pitchFamily="34" charset="0"/>
              </a:rPr>
              <a:t>Shaping the future of primary care through education and high-quality collaborative</a:t>
            </a:r>
            <a:r>
              <a:rPr lang="en-CA" sz="1400" b="1" i="1" dirty="0">
                <a:solidFill>
                  <a:srgbClr val="FF0000"/>
                </a:solidFill>
                <a:latin typeface="Arial" panose="020B0604020202020204" pitchFamily="34" charset="0"/>
                <a:cs typeface="Arial" panose="020B0604020202020204" pitchFamily="34" charset="0"/>
              </a:rPr>
              <a:t> </a:t>
            </a:r>
            <a:r>
              <a:rPr lang="en-CA" sz="1400" b="1" i="1" dirty="0">
                <a:latin typeface="Arial" panose="020B0604020202020204" pitchFamily="34" charset="0"/>
                <a:cs typeface="Arial" panose="020B0604020202020204" pitchFamily="34" charset="0"/>
              </a:rPr>
              <a:t>care</a:t>
            </a:r>
            <a:endParaRPr lang="en-US" sz="1400" b="1" i="1" dirty="0">
              <a:latin typeface="Arial" panose="020B0604020202020204" pitchFamily="34" charset="0"/>
              <a:cs typeface="Arial" panose="020B0604020202020204" pitchFamily="34" charset="0"/>
            </a:endParaRPr>
          </a:p>
        </p:txBody>
      </p:sp>
      <p:sp>
        <p:nvSpPr>
          <p:cNvPr id="35" name="Rectangle 34"/>
          <p:cNvSpPr/>
          <p:nvPr/>
        </p:nvSpPr>
        <p:spPr>
          <a:xfrm>
            <a:off x="1724075" y="1025065"/>
            <a:ext cx="8534400" cy="338554"/>
          </a:xfrm>
          <a:prstGeom prst="rect">
            <a:avLst/>
          </a:prstGeom>
        </p:spPr>
        <p:txBody>
          <a:bodyPr wrap="square">
            <a:spAutoFit/>
          </a:bodyPr>
          <a:lstStyle/>
          <a:p>
            <a:r>
              <a:rPr lang="en-US" sz="1600" b="1" dirty="0">
                <a:solidFill>
                  <a:schemeClr val="tx2"/>
                </a:solidFill>
                <a:latin typeface="Arial" panose="020B0604020202020204" pitchFamily="34" charset="0"/>
                <a:cs typeface="Arial" panose="020B0604020202020204" pitchFamily="34" charset="0"/>
              </a:rPr>
              <a:t>Vision: </a:t>
            </a:r>
            <a:r>
              <a:rPr lang="en-CA" sz="1600" dirty="0">
                <a:solidFill>
                  <a:schemeClr val="tx2"/>
                </a:solidFill>
                <a:latin typeface="Arial" panose="020B0604020202020204" pitchFamily="34" charset="0"/>
                <a:cs typeface="Arial" panose="020B0604020202020204" pitchFamily="34" charset="0"/>
              </a:rPr>
              <a:t>the articulation of an organization’s dreams and hopes for the future.</a:t>
            </a:r>
            <a:endParaRPr lang="en-US" sz="1600" dirty="0">
              <a:solidFill>
                <a:schemeClr val="tx2"/>
              </a:solidFill>
              <a:latin typeface="Arial" panose="020B0604020202020204" pitchFamily="34" charset="0"/>
              <a:cs typeface="Arial" panose="020B0604020202020204" pitchFamily="34" charset="0"/>
            </a:endParaRPr>
          </a:p>
        </p:txBody>
      </p:sp>
      <p:sp>
        <p:nvSpPr>
          <p:cNvPr id="39" name="TextBox 38"/>
          <p:cNvSpPr txBox="1"/>
          <p:nvPr/>
        </p:nvSpPr>
        <p:spPr>
          <a:xfrm>
            <a:off x="2743199" y="1456169"/>
            <a:ext cx="6934200" cy="340519"/>
          </a:xfrm>
          <a:prstGeom prst="roundRect">
            <a:avLst/>
          </a:prstGeom>
          <a:noFill/>
          <a:ln w="28575">
            <a:solidFill>
              <a:srgbClr val="005D5F"/>
            </a:solidFill>
          </a:ln>
        </p:spPr>
        <p:txBody>
          <a:bodyPr wrap="square" rtlCol="0" anchor="ctr">
            <a:spAutoFit/>
          </a:bodyPr>
          <a:lstStyle/>
          <a:p>
            <a:pPr algn="ctr"/>
            <a:r>
              <a:rPr lang="en-CA" sz="1400" b="1" i="1" dirty="0">
                <a:latin typeface="Arial" panose="020B0604020202020204" pitchFamily="34" charset="0"/>
                <a:cs typeface="Arial" panose="020B0604020202020204" pitchFamily="34" charset="0"/>
              </a:rPr>
              <a:t>Partnering to provide excellent primary care</a:t>
            </a:r>
            <a:endParaRPr lang="en-US" sz="1400" b="1" i="1" dirty="0">
              <a:latin typeface="Arial" panose="020B0604020202020204" pitchFamily="34" charset="0"/>
              <a:cs typeface="Arial" panose="020B0604020202020204" pitchFamily="34" charset="0"/>
            </a:endParaRPr>
          </a:p>
        </p:txBody>
      </p:sp>
      <p:pic>
        <p:nvPicPr>
          <p:cNvPr id="15" name="Picture 14">
            <a:extLst>
              <a:ext uri="{FF2B5EF4-FFF2-40B4-BE49-F238E27FC236}">
                <a16:creationId xmlns:a16="http://schemas.microsoft.com/office/drawing/2014/main" id="{474BC6D8-7AD8-0646-9EC1-72AE15C147FF}"/>
              </a:ext>
            </a:extLst>
          </p:cNvPr>
          <p:cNvPicPr>
            <a:picLocks noChangeAspect="1"/>
          </p:cNvPicPr>
          <p:nvPr/>
        </p:nvPicPr>
        <p:blipFill>
          <a:blip r:embed="rId3"/>
          <a:stretch>
            <a:fillRect/>
          </a:stretch>
        </p:blipFill>
        <p:spPr>
          <a:xfrm>
            <a:off x="8602974" y="6024276"/>
            <a:ext cx="3356415" cy="809661"/>
          </a:xfrm>
          <a:prstGeom prst="rect">
            <a:avLst/>
          </a:prstGeom>
        </p:spPr>
      </p:pic>
    </p:spTree>
    <p:extLst>
      <p:ext uri="{BB962C8B-B14F-4D97-AF65-F5344CB8AC3E}">
        <p14:creationId xmlns:p14="http://schemas.microsoft.com/office/powerpoint/2010/main" val="3324942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4373A-2ECF-A3E6-29E6-45990B3ABFC4}"/>
              </a:ext>
            </a:extLst>
          </p:cNvPr>
          <p:cNvSpPr>
            <a:spLocks noGrp="1"/>
          </p:cNvSpPr>
          <p:nvPr>
            <p:ph type="title"/>
          </p:nvPr>
        </p:nvSpPr>
        <p:spPr/>
        <p:txBody>
          <a:bodyPr/>
          <a:lstStyle/>
          <a:p>
            <a:r>
              <a:rPr lang="en-US" sz="2800" dirty="0">
                <a:solidFill>
                  <a:schemeClr val="tx1">
                    <a:lumMod val="85000"/>
                    <a:lumOff val="15000"/>
                  </a:schemeClr>
                </a:solidFill>
              </a:rPr>
              <a:t>CVFHT: Strategic Priorities 2025-2030</a:t>
            </a:r>
            <a:r>
              <a:rPr lang="en-US" sz="1400" dirty="0">
                <a:solidFill>
                  <a:schemeClr val="tx1">
                    <a:lumMod val="85000"/>
                    <a:lumOff val="15000"/>
                  </a:schemeClr>
                </a:solidFill>
              </a:rPr>
              <a:t> </a:t>
            </a:r>
          </a:p>
        </p:txBody>
      </p:sp>
      <p:sp>
        <p:nvSpPr>
          <p:cNvPr id="3" name="Rectangle 2">
            <a:extLst>
              <a:ext uri="{FF2B5EF4-FFF2-40B4-BE49-F238E27FC236}">
                <a16:creationId xmlns:a16="http://schemas.microsoft.com/office/drawing/2014/main" id="{F5D564F4-C87C-C46B-DEA5-79721DBDD978}"/>
              </a:ext>
            </a:extLst>
          </p:cNvPr>
          <p:cNvSpPr/>
          <p:nvPr/>
        </p:nvSpPr>
        <p:spPr>
          <a:xfrm>
            <a:off x="1693155" y="2402746"/>
            <a:ext cx="4449831" cy="209649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B28C131-22CD-21ED-256B-8ADF32D608C3}"/>
              </a:ext>
            </a:extLst>
          </p:cNvPr>
          <p:cNvSpPr/>
          <p:nvPr/>
        </p:nvSpPr>
        <p:spPr>
          <a:xfrm>
            <a:off x="6286181" y="2418902"/>
            <a:ext cx="4449831" cy="2096495"/>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lIns="121920" tIns="60960" rIns="121920" bIns="60960" rtlCol="0" anchor="ctr"/>
          <a:lstStyle/>
          <a:p>
            <a:pPr algn="ctr"/>
            <a:r>
              <a:rPr lang="en-US" sz="1400" dirty="0">
                <a:solidFill>
                  <a:srgbClr val="FFFFFF"/>
                </a:solidFill>
                <a:latin typeface="Segoe UI"/>
                <a:ea typeface="Segoe UI"/>
                <a:cs typeface="Segoe UI"/>
              </a:rPr>
              <a:t> </a:t>
            </a:r>
            <a:endParaRPr lang="en-US" dirty="0"/>
          </a:p>
        </p:txBody>
      </p:sp>
      <p:sp>
        <p:nvSpPr>
          <p:cNvPr id="5" name="Rectangle 4">
            <a:extLst>
              <a:ext uri="{FF2B5EF4-FFF2-40B4-BE49-F238E27FC236}">
                <a16:creationId xmlns:a16="http://schemas.microsoft.com/office/drawing/2014/main" id="{EB28C7E9-E0B1-1163-0DC8-184D39B27AFA}"/>
              </a:ext>
            </a:extLst>
          </p:cNvPr>
          <p:cNvSpPr/>
          <p:nvPr/>
        </p:nvSpPr>
        <p:spPr>
          <a:xfrm>
            <a:off x="1693155" y="4638447"/>
            <a:ext cx="4449831" cy="20964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840E1B4-3968-671B-ED74-18CEF65A2310}"/>
              </a:ext>
            </a:extLst>
          </p:cNvPr>
          <p:cNvSpPr/>
          <p:nvPr/>
        </p:nvSpPr>
        <p:spPr>
          <a:xfrm>
            <a:off x="6286181" y="4648815"/>
            <a:ext cx="4449831" cy="2096495"/>
          </a:xfrm>
          <a:prstGeom prst="rect">
            <a:avLst/>
          </a:prstGeom>
          <a:solidFill>
            <a:srgbClr val="F5A23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670D4939-7A80-D86D-EFB3-B70A8BCD5897}"/>
              </a:ext>
            </a:extLst>
          </p:cNvPr>
          <p:cNvSpPr/>
          <p:nvPr/>
        </p:nvSpPr>
        <p:spPr>
          <a:xfrm>
            <a:off x="4932585" y="3813113"/>
            <a:ext cx="2142315" cy="2142315"/>
          </a:xfrm>
          <a:prstGeom prst="ellipse">
            <a:avLst/>
          </a:prstGeom>
          <a:solidFill>
            <a:schemeClr val="tx1">
              <a:alpha val="40000"/>
            </a:schemeClr>
          </a:solidFill>
          <a:ln>
            <a:noFill/>
          </a:ln>
          <a:effectLst>
            <a:softEdge rad="40640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57B10810-6EAA-F3DA-8490-1F7B42EE551E}"/>
              </a:ext>
            </a:extLst>
          </p:cNvPr>
          <p:cNvGrpSpPr/>
          <p:nvPr/>
        </p:nvGrpSpPr>
        <p:grpSpPr>
          <a:xfrm rot="2700000">
            <a:off x="4706064" y="3048668"/>
            <a:ext cx="3024336" cy="3024336"/>
            <a:chOff x="4510236" y="1086933"/>
            <a:chExt cx="3024336" cy="3024336"/>
          </a:xfrm>
          <a:solidFill>
            <a:schemeClr val="bg1"/>
          </a:solidFill>
        </p:grpSpPr>
        <p:sp>
          <p:nvSpPr>
            <p:cNvPr id="26" name="Arrow: Left-Right 25">
              <a:extLst>
                <a:ext uri="{FF2B5EF4-FFF2-40B4-BE49-F238E27FC236}">
                  <a16:creationId xmlns:a16="http://schemas.microsoft.com/office/drawing/2014/main" id="{6CD0D829-4421-EFB1-346F-7BCB550D750C}"/>
                </a:ext>
              </a:extLst>
            </p:cNvPr>
            <p:cNvSpPr/>
            <p:nvPr/>
          </p:nvSpPr>
          <p:spPr>
            <a:xfrm>
              <a:off x="4510236" y="2455085"/>
              <a:ext cx="3024336" cy="288032"/>
            </a:xfrm>
            <a:prstGeom prst="leftRightArrow">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Left-Right 26">
              <a:extLst>
                <a:ext uri="{FF2B5EF4-FFF2-40B4-BE49-F238E27FC236}">
                  <a16:creationId xmlns:a16="http://schemas.microsoft.com/office/drawing/2014/main" id="{83803B81-D1F0-61B2-0B52-646B4B1B80B2}"/>
                </a:ext>
              </a:extLst>
            </p:cNvPr>
            <p:cNvSpPr/>
            <p:nvPr/>
          </p:nvSpPr>
          <p:spPr>
            <a:xfrm rot="5400000">
              <a:off x="4510236" y="2455085"/>
              <a:ext cx="3024336" cy="288032"/>
            </a:xfrm>
            <a:prstGeom prst="leftRightArrow">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Oval 7">
            <a:extLst>
              <a:ext uri="{FF2B5EF4-FFF2-40B4-BE49-F238E27FC236}">
                <a16:creationId xmlns:a16="http://schemas.microsoft.com/office/drawing/2014/main" id="{FA277352-AB9E-8747-7C2D-28ACA6847433}"/>
              </a:ext>
            </a:extLst>
          </p:cNvPr>
          <p:cNvSpPr/>
          <p:nvPr/>
        </p:nvSpPr>
        <p:spPr>
          <a:xfrm>
            <a:off x="5212599" y="3573837"/>
            <a:ext cx="2011268" cy="2011268"/>
          </a:xfrm>
          <a:prstGeom prst="ellipse">
            <a:avLst/>
          </a:prstGeom>
          <a:gradFill>
            <a:gsLst>
              <a:gs pos="0">
                <a:schemeClr val="bg1"/>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AC4BD485-F50C-86EC-2F4D-BAD1C248D225}"/>
              </a:ext>
            </a:extLst>
          </p:cNvPr>
          <p:cNvGrpSpPr/>
          <p:nvPr/>
        </p:nvGrpSpPr>
        <p:grpSpPr>
          <a:xfrm>
            <a:off x="2078485" y="2508079"/>
            <a:ext cx="3292363" cy="1918680"/>
            <a:chOff x="441323" y="3697329"/>
            <a:chExt cx="2240456" cy="1918680"/>
          </a:xfrm>
        </p:grpSpPr>
        <p:sp>
          <p:nvSpPr>
            <p:cNvPr id="23" name="TextBox 22">
              <a:extLst>
                <a:ext uri="{FF2B5EF4-FFF2-40B4-BE49-F238E27FC236}">
                  <a16:creationId xmlns:a16="http://schemas.microsoft.com/office/drawing/2014/main" id="{A644FB8B-ED90-041E-1A04-A5AC71AD52D8}"/>
                </a:ext>
              </a:extLst>
            </p:cNvPr>
            <p:cNvSpPr txBox="1"/>
            <p:nvPr/>
          </p:nvSpPr>
          <p:spPr>
            <a:xfrm>
              <a:off x="441324" y="4451699"/>
              <a:ext cx="2049312" cy="1164310"/>
            </a:xfrm>
            <a:prstGeom prst="rect">
              <a:avLst/>
            </a:prstGeom>
            <a:noFill/>
          </p:spPr>
          <p:txBody>
            <a:bodyPr wrap="square" lIns="0" tIns="0" rIns="0" bIns="0" rtlCol="0" anchor="t">
              <a:noAutofit/>
            </a:bodyPr>
            <a:lstStyle/>
            <a:p>
              <a:pPr>
                <a:defRPr/>
              </a:pPr>
              <a:r>
                <a:rPr lang="en-US" sz="1400" kern="0" dirty="0">
                  <a:solidFill>
                    <a:schemeClr val="bg1"/>
                  </a:solidFill>
                  <a:latin typeface="Segoe UI"/>
                  <a:ea typeface="Calibri Light" charset="0"/>
                  <a:cs typeface="Segoe UI"/>
                </a:rPr>
                <a:t>Support our emerging population needs by working with partners and our community to improve access, equity, service capacity, and expand the reach of our FHT </a:t>
              </a:r>
              <a:endParaRPr lang="en-US" sz="1400" kern="0" dirty="0">
                <a:solidFill>
                  <a:schemeClr val="bg1"/>
                </a:solidFill>
                <a:latin typeface="Segoe UI"/>
                <a:cs typeface="Segoe UI"/>
              </a:endParaRPr>
            </a:p>
          </p:txBody>
        </p:sp>
        <p:sp>
          <p:nvSpPr>
            <p:cNvPr id="24" name="TextBox 23">
              <a:extLst>
                <a:ext uri="{FF2B5EF4-FFF2-40B4-BE49-F238E27FC236}">
                  <a16:creationId xmlns:a16="http://schemas.microsoft.com/office/drawing/2014/main" id="{BD843557-5DAE-4F92-40A2-7646A7344D9E}"/>
                </a:ext>
              </a:extLst>
            </p:cNvPr>
            <p:cNvSpPr txBox="1"/>
            <p:nvPr/>
          </p:nvSpPr>
          <p:spPr>
            <a:xfrm>
              <a:off x="441323" y="3697329"/>
              <a:ext cx="2240456" cy="271725"/>
            </a:xfrm>
            <a:prstGeom prst="rect">
              <a:avLst/>
            </a:prstGeom>
            <a:noFill/>
          </p:spPr>
          <p:txBody>
            <a:bodyPr wrap="square" lIns="0" tIns="0" rIns="0" bIns="0" rtlCol="0" anchor="t">
              <a:noAutofit/>
            </a:bodyPr>
            <a:lstStyle/>
            <a:p>
              <a:pPr>
                <a:lnSpc>
                  <a:spcPct val="110000"/>
                </a:lnSpc>
                <a:defRPr/>
              </a:pPr>
              <a:r>
                <a:rPr lang="en-US" b="1" kern="0" dirty="0">
                  <a:solidFill>
                    <a:schemeClr val="bg1"/>
                  </a:solidFill>
                  <a:latin typeface="Segoe UI" panose="020B0502040204020203" pitchFamily="34" charset="0"/>
                  <a:ea typeface="Calibri Light" charset="0"/>
                  <a:cs typeface="Segoe UI" panose="020B0502040204020203" pitchFamily="34" charset="0"/>
                </a:rPr>
                <a:t>Grow to meet the changing needs of our community</a:t>
              </a:r>
              <a:endParaRPr lang="en-US" b="1" kern="0" dirty="0">
                <a:solidFill>
                  <a:schemeClr val="bg1"/>
                </a:solidFill>
                <a:cs typeface="Arial" panose="020B0604020202020204" pitchFamily="34" charset="0"/>
              </a:endParaRPr>
            </a:p>
          </p:txBody>
        </p:sp>
      </p:grpSp>
      <p:sp>
        <p:nvSpPr>
          <p:cNvPr id="36" name="TextBox 35">
            <a:extLst>
              <a:ext uri="{FF2B5EF4-FFF2-40B4-BE49-F238E27FC236}">
                <a16:creationId xmlns:a16="http://schemas.microsoft.com/office/drawing/2014/main" id="{68CEFF75-D97C-D7A9-B5D9-4CF8DF1FC4C2}"/>
              </a:ext>
            </a:extLst>
          </p:cNvPr>
          <p:cNvSpPr txBox="1"/>
          <p:nvPr/>
        </p:nvSpPr>
        <p:spPr>
          <a:xfrm>
            <a:off x="7383015" y="2508079"/>
            <a:ext cx="2955509" cy="271725"/>
          </a:xfrm>
          <a:prstGeom prst="rect">
            <a:avLst/>
          </a:prstGeom>
          <a:noFill/>
        </p:spPr>
        <p:txBody>
          <a:bodyPr wrap="square" lIns="0" tIns="0" rIns="0" bIns="0" rtlCol="0" anchor="t">
            <a:noAutofit/>
          </a:bodyPr>
          <a:lstStyle/>
          <a:p>
            <a:pPr algn="r">
              <a:lnSpc>
                <a:spcPct val="110000"/>
              </a:lnSpc>
              <a:defRPr/>
            </a:pPr>
            <a:r>
              <a:rPr lang="en-US" b="1" kern="0" dirty="0">
                <a:solidFill>
                  <a:schemeClr val="bg1"/>
                </a:solidFill>
                <a:latin typeface="Segoe UI" panose="020B0502040204020203" pitchFamily="34" charset="0"/>
                <a:cs typeface="Segoe UI" panose="020B0502040204020203" pitchFamily="34" charset="0"/>
              </a:rPr>
              <a:t>Build a connected system of care with our partners</a:t>
            </a:r>
            <a:endParaRPr lang="en-US" b="1" kern="0" dirty="0">
              <a:solidFill>
                <a:schemeClr val="bg1"/>
              </a:solidFill>
              <a:cs typeface="Arial" panose="020B0604020202020204" pitchFamily="34" charset="0"/>
            </a:endParaRPr>
          </a:p>
        </p:txBody>
      </p:sp>
      <p:grpSp>
        <p:nvGrpSpPr>
          <p:cNvPr id="37" name="Group 36">
            <a:extLst>
              <a:ext uri="{FF2B5EF4-FFF2-40B4-BE49-F238E27FC236}">
                <a16:creationId xmlns:a16="http://schemas.microsoft.com/office/drawing/2014/main" id="{9D385C4D-12A4-4EAB-825E-59BFC04529DF}"/>
              </a:ext>
            </a:extLst>
          </p:cNvPr>
          <p:cNvGrpSpPr/>
          <p:nvPr/>
        </p:nvGrpSpPr>
        <p:grpSpPr>
          <a:xfrm>
            <a:off x="2078488" y="4716110"/>
            <a:ext cx="2854099" cy="1899135"/>
            <a:chOff x="441130" y="3681448"/>
            <a:chExt cx="2247479" cy="1899135"/>
          </a:xfrm>
        </p:grpSpPr>
        <p:sp>
          <p:nvSpPr>
            <p:cNvPr id="38" name="TextBox 37">
              <a:extLst>
                <a:ext uri="{FF2B5EF4-FFF2-40B4-BE49-F238E27FC236}">
                  <a16:creationId xmlns:a16="http://schemas.microsoft.com/office/drawing/2014/main" id="{D80545BB-15FB-5BAF-E589-15CA9930A675}"/>
                </a:ext>
              </a:extLst>
            </p:cNvPr>
            <p:cNvSpPr txBox="1"/>
            <p:nvPr/>
          </p:nvSpPr>
          <p:spPr>
            <a:xfrm>
              <a:off x="448153" y="4416273"/>
              <a:ext cx="2240456" cy="1164310"/>
            </a:xfrm>
            <a:prstGeom prst="rect">
              <a:avLst/>
            </a:prstGeom>
            <a:noFill/>
          </p:spPr>
          <p:txBody>
            <a:bodyPr wrap="square" lIns="0" tIns="0" rIns="0" bIns="0" rtlCol="0" anchor="t">
              <a:noAutofit/>
            </a:bodyPr>
            <a:lstStyle/>
            <a:p>
              <a:pPr>
                <a:defRPr/>
              </a:pPr>
              <a:r>
                <a:rPr lang="en-US" sz="1400" kern="0" dirty="0">
                  <a:solidFill>
                    <a:schemeClr val="bg1"/>
                  </a:solidFill>
                  <a:latin typeface="Segoe UI"/>
                  <a:ea typeface="Calibri Light" charset="0"/>
                  <a:cs typeface="Segoe UI"/>
                </a:rPr>
                <a:t>Invest in sustainable solutions to improve the effectiveness and efficiency of our core operations and support our teams to redesign how care is delivered</a:t>
              </a:r>
              <a:endParaRPr lang="en-US" sz="1400" kern="0" dirty="0">
                <a:solidFill>
                  <a:schemeClr val="bg1"/>
                </a:solidFill>
                <a:latin typeface="Segoe UI"/>
                <a:cs typeface="Segoe UI"/>
              </a:endParaRPr>
            </a:p>
          </p:txBody>
        </p:sp>
        <p:sp>
          <p:nvSpPr>
            <p:cNvPr id="39" name="TextBox 38">
              <a:extLst>
                <a:ext uri="{FF2B5EF4-FFF2-40B4-BE49-F238E27FC236}">
                  <a16:creationId xmlns:a16="http://schemas.microsoft.com/office/drawing/2014/main" id="{8C693774-82AE-9816-E823-B135D6741D73}"/>
                </a:ext>
              </a:extLst>
            </p:cNvPr>
            <p:cNvSpPr txBox="1"/>
            <p:nvPr/>
          </p:nvSpPr>
          <p:spPr>
            <a:xfrm>
              <a:off x="441130" y="3681448"/>
              <a:ext cx="2240456" cy="271725"/>
            </a:xfrm>
            <a:prstGeom prst="rect">
              <a:avLst/>
            </a:prstGeom>
            <a:noFill/>
          </p:spPr>
          <p:txBody>
            <a:bodyPr wrap="square" lIns="0" tIns="0" rIns="0" bIns="0" rtlCol="0" anchor="t">
              <a:noAutofit/>
            </a:bodyPr>
            <a:lstStyle/>
            <a:p>
              <a:pPr>
                <a:lnSpc>
                  <a:spcPct val="110000"/>
                </a:lnSpc>
                <a:defRPr/>
              </a:pPr>
              <a:r>
                <a:rPr lang="en-US" b="1" kern="0" dirty="0">
                  <a:solidFill>
                    <a:schemeClr val="bg1"/>
                  </a:solidFill>
                  <a:latin typeface="Segoe UI" panose="020B0502040204020203" pitchFamily="34" charset="0"/>
                  <a:ea typeface="Calibri Light" charset="0"/>
                  <a:cs typeface="Segoe UI" panose="020B0502040204020203" pitchFamily="34" charset="0"/>
                </a:rPr>
                <a:t>Optimize our operations for exemplary service</a:t>
              </a:r>
              <a:endParaRPr lang="en-US" b="1" kern="0" dirty="0">
                <a:solidFill>
                  <a:schemeClr val="bg1"/>
                </a:solidFill>
                <a:cs typeface="Arial" panose="020B0604020202020204" pitchFamily="34" charset="0"/>
              </a:endParaRPr>
            </a:p>
          </p:txBody>
        </p:sp>
      </p:grpSp>
      <p:grpSp>
        <p:nvGrpSpPr>
          <p:cNvPr id="40" name="Group 39">
            <a:extLst>
              <a:ext uri="{FF2B5EF4-FFF2-40B4-BE49-F238E27FC236}">
                <a16:creationId xmlns:a16="http://schemas.microsoft.com/office/drawing/2014/main" id="{37E6EDCC-05FE-5B38-E977-50BE37555301}"/>
              </a:ext>
            </a:extLst>
          </p:cNvPr>
          <p:cNvGrpSpPr/>
          <p:nvPr/>
        </p:nvGrpSpPr>
        <p:grpSpPr>
          <a:xfrm>
            <a:off x="7428558" y="4748409"/>
            <a:ext cx="3169575" cy="1682311"/>
            <a:chOff x="449536" y="3726452"/>
            <a:chExt cx="2240456" cy="1682311"/>
          </a:xfrm>
        </p:grpSpPr>
        <p:sp>
          <p:nvSpPr>
            <p:cNvPr id="41" name="TextBox 40">
              <a:extLst>
                <a:ext uri="{FF2B5EF4-FFF2-40B4-BE49-F238E27FC236}">
                  <a16:creationId xmlns:a16="http://schemas.microsoft.com/office/drawing/2014/main" id="{BA77570F-3ECC-6A0B-4851-19690BB6744C}"/>
                </a:ext>
              </a:extLst>
            </p:cNvPr>
            <p:cNvSpPr txBox="1"/>
            <p:nvPr/>
          </p:nvSpPr>
          <p:spPr>
            <a:xfrm>
              <a:off x="591079" y="4244453"/>
              <a:ext cx="2097530" cy="1164310"/>
            </a:xfrm>
            <a:prstGeom prst="rect">
              <a:avLst/>
            </a:prstGeom>
            <a:noFill/>
          </p:spPr>
          <p:txBody>
            <a:bodyPr wrap="square" lIns="0" tIns="0" rIns="0" bIns="0" rtlCol="0" anchor="t">
              <a:noAutofit/>
            </a:bodyPr>
            <a:lstStyle/>
            <a:p>
              <a:pPr>
                <a:defRPr/>
              </a:pPr>
              <a:r>
                <a:rPr lang="en-US" sz="1400" kern="0" dirty="0">
                  <a:solidFill>
                    <a:schemeClr val="bg1"/>
                  </a:solidFill>
                  <a:latin typeface="Segoe UI" panose="020B0502040204020203" pitchFamily="34" charset="0"/>
                  <a:ea typeface="Calibri Light" charset="0"/>
                  <a:cs typeface="Segoe UI" panose="020B0502040204020203" pitchFamily="34" charset="0"/>
                </a:rPr>
                <a:t>Position CVFHT as a leading academic </a:t>
              </a:r>
              <a:r>
                <a:rPr lang="en-US" sz="1400" kern="0" dirty="0" err="1">
                  <a:solidFill>
                    <a:schemeClr val="bg1"/>
                  </a:solidFill>
                  <a:latin typeface="Segoe UI" panose="020B0502040204020203" pitchFamily="34" charset="0"/>
                  <a:ea typeface="Calibri Light" charset="0"/>
                  <a:cs typeface="Segoe UI" panose="020B0502040204020203" pitchFamily="34" charset="0"/>
                </a:rPr>
                <a:t>centre</a:t>
              </a:r>
              <a:r>
                <a:rPr lang="en-US" sz="1400" kern="0" dirty="0">
                  <a:solidFill>
                    <a:schemeClr val="bg1"/>
                  </a:solidFill>
                  <a:latin typeface="Segoe UI" panose="020B0502040204020203" pitchFamily="34" charset="0"/>
                  <a:ea typeface="Calibri Light" charset="0"/>
                  <a:cs typeface="Segoe UI" panose="020B0502040204020203" pitchFamily="34" charset="0"/>
                </a:rPr>
                <a:t> for comprehensive family medicine </a:t>
              </a:r>
              <a:endParaRPr lang="en-US" sz="1400" kern="0" dirty="0">
                <a:solidFill>
                  <a:schemeClr val="bg1"/>
                </a:solidFill>
                <a:cs typeface="Arial" panose="020B0604020202020204" pitchFamily="34" charset="0"/>
              </a:endParaRPr>
            </a:p>
          </p:txBody>
        </p:sp>
        <p:sp>
          <p:nvSpPr>
            <p:cNvPr id="42" name="TextBox 41">
              <a:extLst>
                <a:ext uri="{FF2B5EF4-FFF2-40B4-BE49-F238E27FC236}">
                  <a16:creationId xmlns:a16="http://schemas.microsoft.com/office/drawing/2014/main" id="{0AC92EDD-71C3-8528-FA27-1525978DD1CC}"/>
                </a:ext>
              </a:extLst>
            </p:cNvPr>
            <p:cNvSpPr txBox="1"/>
            <p:nvPr/>
          </p:nvSpPr>
          <p:spPr>
            <a:xfrm>
              <a:off x="449536" y="3726452"/>
              <a:ext cx="2240456" cy="271725"/>
            </a:xfrm>
            <a:prstGeom prst="rect">
              <a:avLst/>
            </a:prstGeom>
            <a:noFill/>
          </p:spPr>
          <p:txBody>
            <a:bodyPr wrap="square" lIns="0" tIns="0" rIns="0" bIns="0" rtlCol="0" anchor="t">
              <a:noAutofit/>
            </a:bodyPr>
            <a:lstStyle/>
            <a:p>
              <a:pPr algn="r">
                <a:lnSpc>
                  <a:spcPct val="110000"/>
                </a:lnSpc>
                <a:defRPr/>
              </a:pPr>
              <a:r>
                <a:rPr lang="en-US" b="1" kern="0" dirty="0">
                  <a:solidFill>
                    <a:schemeClr val="bg1"/>
                  </a:solidFill>
                  <a:latin typeface="Segoe UI" panose="020B0502040204020203" pitchFamily="34" charset="0"/>
                  <a:ea typeface="Calibri Light" charset="0"/>
                  <a:cs typeface="Segoe UI" panose="020B0502040204020203" pitchFamily="34" charset="0"/>
                </a:rPr>
                <a:t>Develop and learn together</a:t>
              </a:r>
              <a:endParaRPr lang="en-US" b="1" kern="0" dirty="0">
                <a:solidFill>
                  <a:schemeClr val="bg1"/>
                </a:solidFill>
                <a:cs typeface="Arial" panose="020B0604020202020204" pitchFamily="34" charset="0"/>
              </a:endParaRPr>
            </a:p>
          </p:txBody>
        </p:sp>
      </p:grpSp>
      <p:sp>
        <p:nvSpPr>
          <p:cNvPr id="43" name="TextBox 42">
            <a:extLst>
              <a:ext uri="{FF2B5EF4-FFF2-40B4-BE49-F238E27FC236}">
                <a16:creationId xmlns:a16="http://schemas.microsoft.com/office/drawing/2014/main" id="{AD5EAE7D-75F9-B2FD-3202-DB250B65E11A}"/>
              </a:ext>
            </a:extLst>
          </p:cNvPr>
          <p:cNvSpPr txBox="1"/>
          <p:nvPr/>
        </p:nvSpPr>
        <p:spPr>
          <a:xfrm>
            <a:off x="5404394" y="4163972"/>
            <a:ext cx="1627679" cy="830997"/>
          </a:xfrm>
          <a:prstGeom prst="rect">
            <a:avLst/>
          </a:prstGeom>
          <a:noFill/>
        </p:spPr>
        <p:txBody>
          <a:bodyPr wrap="square" lIns="0" tIns="0" rIns="0" bIns="0" rtlCol="0" anchor="ctr">
            <a:noAutofit/>
          </a:bodyPr>
          <a:lstStyle/>
          <a:p>
            <a:pPr algn="ctr"/>
            <a:r>
              <a:rPr lang="en-US" sz="2000" dirty="0">
                <a:latin typeface="Segoe UI Black" panose="020B0A02040204020203" pitchFamily="34" charset="0"/>
                <a:ea typeface="Segoe UI Black" panose="020B0A02040204020203" pitchFamily="34" charset="0"/>
              </a:rPr>
              <a:t>Credit Valley FHT</a:t>
            </a:r>
          </a:p>
        </p:txBody>
      </p:sp>
      <p:pic>
        <p:nvPicPr>
          <p:cNvPr id="11" name="Graphic 10" descr="Lights On with solid fill">
            <a:extLst>
              <a:ext uri="{FF2B5EF4-FFF2-40B4-BE49-F238E27FC236}">
                <a16:creationId xmlns:a16="http://schemas.microsoft.com/office/drawing/2014/main" id="{0583AF26-8C03-A6AF-3E71-762FB7F42B75}"/>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5469949" y="6024027"/>
            <a:ext cx="597723" cy="597723"/>
          </a:xfrm>
          <a:prstGeom prst="rect">
            <a:avLst/>
          </a:prstGeom>
        </p:spPr>
      </p:pic>
      <p:pic>
        <p:nvPicPr>
          <p:cNvPr id="14" name="Graphic 13" descr="Bar graph with upward trend with solid fill">
            <a:extLst>
              <a:ext uri="{FF2B5EF4-FFF2-40B4-BE49-F238E27FC236}">
                <a16:creationId xmlns:a16="http://schemas.microsoft.com/office/drawing/2014/main" id="{64E937C2-EBCC-CF7F-4FA4-8C9720F3643C}"/>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5518640" y="2563865"/>
            <a:ext cx="559955" cy="559955"/>
          </a:xfrm>
          <a:prstGeom prst="rect">
            <a:avLst/>
          </a:prstGeom>
        </p:spPr>
      </p:pic>
      <p:sp>
        <p:nvSpPr>
          <p:cNvPr id="7" name="TextBox 6">
            <a:extLst>
              <a:ext uri="{FF2B5EF4-FFF2-40B4-BE49-F238E27FC236}">
                <a16:creationId xmlns:a16="http://schemas.microsoft.com/office/drawing/2014/main" id="{A8BBAE3F-78B4-3959-F203-6E21F92B3BCF}"/>
              </a:ext>
            </a:extLst>
          </p:cNvPr>
          <p:cNvSpPr txBox="1"/>
          <p:nvPr/>
        </p:nvSpPr>
        <p:spPr>
          <a:xfrm>
            <a:off x="2675885" y="1538738"/>
            <a:ext cx="6934200" cy="340519"/>
          </a:xfrm>
          <a:prstGeom prst="roundRect">
            <a:avLst/>
          </a:prstGeom>
          <a:noFill/>
          <a:ln w="28575">
            <a:solidFill>
              <a:srgbClr val="005D5F"/>
            </a:solidFill>
          </a:ln>
        </p:spPr>
        <p:txBody>
          <a:bodyPr wrap="square" rtlCol="0" anchor="ctr">
            <a:spAutoFit/>
          </a:bodyPr>
          <a:lstStyle/>
          <a:p>
            <a:pPr algn="ctr"/>
            <a:r>
              <a:rPr lang="en-CA" sz="1400" b="1" dirty="0">
                <a:latin typeface="Arial" panose="020B0604020202020204" pitchFamily="34" charset="0"/>
                <a:cs typeface="Arial" panose="020B0604020202020204" pitchFamily="34" charset="0"/>
              </a:rPr>
              <a:t>Vision: </a:t>
            </a:r>
            <a:r>
              <a:rPr lang="en-CA" sz="1400" b="1" i="1" dirty="0">
                <a:latin typeface="Arial" panose="020B0604020202020204" pitchFamily="34" charset="0"/>
                <a:cs typeface="Arial" panose="020B0604020202020204" pitchFamily="34" charset="0"/>
              </a:rPr>
              <a:t>Partnering to provide excellent primary care</a:t>
            </a:r>
            <a:endParaRPr lang="en-US" sz="1400" b="1" i="1"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7DB959A0-108D-B318-A299-C97AE6D9C98F}"/>
              </a:ext>
            </a:extLst>
          </p:cNvPr>
          <p:cNvSpPr txBox="1"/>
          <p:nvPr/>
        </p:nvSpPr>
        <p:spPr>
          <a:xfrm>
            <a:off x="1444102" y="1994633"/>
            <a:ext cx="9548260" cy="340519"/>
          </a:xfrm>
          <a:prstGeom prst="roundRect">
            <a:avLst/>
          </a:prstGeom>
          <a:noFill/>
          <a:ln w="28575">
            <a:solidFill>
              <a:schemeClr val="accent4">
                <a:lumMod val="50000"/>
              </a:schemeClr>
            </a:solidFill>
          </a:ln>
        </p:spPr>
        <p:txBody>
          <a:bodyPr wrap="square" rtlCol="0" anchor="ctr">
            <a:spAutoFit/>
          </a:bodyPr>
          <a:lstStyle/>
          <a:p>
            <a:pPr algn="ctr"/>
            <a:r>
              <a:rPr lang="en-CA" sz="1400" b="1" dirty="0">
                <a:latin typeface="Arial" panose="020B0604020202020204" pitchFamily="34" charset="0"/>
                <a:cs typeface="Arial" panose="020B0604020202020204" pitchFamily="34" charset="0"/>
              </a:rPr>
              <a:t>Mission: </a:t>
            </a:r>
            <a:r>
              <a:rPr lang="en-CA" sz="1400" b="1" i="1" dirty="0">
                <a:latin typeface="Arial" panose="020B0604020202020204" pitchFamily="34" charset="0"/>
                <a:cs typeface="Arial" panose="020B0604020202020204" pitchFamily="34" charset="0"/>
              </a:rPr>
              <a:t>Shaping the future of primary care through education and high-quality collaborative</a:t>
            </a:r>
            <a:r>
              <a:rPr lang="en-CA" sz="1400" b="1" i="1" dirty="0">
                <a:solidFill>
                  <a:srgbClr val="FF0000"/>
                </a:solidFill>
                <a:latin typeface="Arial" panose="020B0604020202020204" pitchFamily="34" charset="0"/>
                <a:cs typeface="Arial" panose="020B0604020202020204" pitchFamily="34" charset="0"/>
              </a:rPr>
              <a:t> </a:t>
            </a:r>
            <a:r>
              <a:rPr lang="en-CA" sz="1400" b="1" i="1" dirty="0">
                <a:latin typeface="Arial" panose="020B0604020202020204" pitchFamily="34" charset="0"/>
                <a:cs typeface="Arial" panose="020B0604020202020204" pitchFamily="34" charset="0"/>
              </a:rPr>
              <a:t>care</a:t>
            </a:r>
            <a:endParaRPr lang="en-US" sz="1400" b="1" i="1" dirty="0">
              <a:latin typeface="Arial" panose="020B0604020202020204" pitchFamily="34" charset="0"/>
              <a:cs typeface="Arial" panose="020B0604020202020204" pitchFamily="34" charset="0"/>
            </a:endParaRPr>
          </a:p>
        </p:txBody>
      </p:sp>
      <p:pic>
        <p:nvPicPr>
          <p:cNvPr id="15" name="Graphic 14" descr="Group success with solid fill">
            <a:extLst>
              <a:ext uri="{FF2B5EF4-FFF2-40B4-BE49-F238E27FC236}">
                <a16:creationId xmlns:a16="http://schemas.microsoft.com/office/drawing/2014/main" id="{05C03B4B-3030-9F36-CDF6-9D77890BBC11}"/>
              </a:ext>
            </a:extLst>
          </p:cNvPr>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6318749" y="6025323"/>
            <a:ext cx="561927" cy="561927"/>
          </a:xfrm>
          <a:prstGeom prst="rect">
            <a:avLst/>
          </a:prstGeom>
        </p:spPr>
      </p:pic>
      <p:pic>
        <p:nvPicPr>
          <p:cNvPr id="31" name="Graphic 30" descr="Connections with solid fill">
            <a:extLst>
              <a:ext uri="{FF2B5EF4-FFF2-40B4-BE49-F238E27FC236}">
                <a16:creationId xmlns:a16="http://schemas.microsoft.com/office/drawing/2014/main" id="{D5C433D7-B052-00EB-4857-9ED1E6905166}"/>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6430963" y="2566562"/>
            <a:ext cx="554564" cy="554564"/>
          </a:xfrm>
          <a:prstGeom prst="rect">
            <a:avLst/>
          </a:prstGeom>
        </p:spPr>
      </p:pic>
      <p:sp>
        <p:nvSpPr>
          <p:cNvPr id="10" name="TextBox 9">
            <a:extLst>
              <a:ext uri="{FF2B5EF4-FFF2-40B4-BE49-F238E27FC236}">
                <a16:creationId xmlns:a16="http://schemas.microsoft.com/office/drawing/2014/main" id="{4022E1ED-EE99-C315-CA09-5AD3681903BF}"/>
              </a:ext>
            </a:extLst>
          </p:cNvPr>
          <p:cNvSpPr txBox="1"/>
          <p:nvPr/>
        </p:nvSpPr>
        <p:spPr>
          <a:xfrm>
            <a:off x="7554312" y="3126828"/>
            <a:ext cx="3179377" cy="1631216"/>
          </a:xfrm>
          <a:prstGeom prst="rect">
            <a:avLst/>
          </a:prstGeom>
          <a:noFill/>
        </p:spPr>
        <p:txBody>
          <a:bodyPr rot="0" spcFirstLastPara="0" vertOverflow="overflow" horzOverflow="overflow" vert="horz" wrap="square" lIns="121920" tIns="60960" rIns="121920" bIns="60960" numCol="1" spcCol="0" rtlCol="0" fromWordArt="0" anchor="t" anchorCtr="0" forceAA="0" compatLnSpc="1">
            <a:prstTxWarp prst="textNoShape">
              <a:avLst/>
            </a:prstTxWarp>
            <a:spAutoFit/>
          </a:bodyPr>
          <a:lstStyle/>
          <a:p>
            <a:r>
              <a:rPr lang="en-US" sz="1400" dirty="0">
                <a:solidFill>
                  <a:srgbClr val="FFFFFF"/>
                </a:solidFill>
                <a:ea typeface="+mn-lt"/>
                <a:cs typeface="+mn-lt"/>
              </a:rPr>
              <a:t>I</a:t>
            </a:r>
            <a:r>
              <a:rPr lang="en-US" sz="1400" dirty="0">
                <a:solidFill>
                  <a:srgbClr val="FFFFFF"/>
                </a:solidFill>
                <a:latin typeface="Segoe UI"/>
                <a:ea typeface="+mn-lt"/>
                <a:cs typeface="+mn-lt"/>
              </a:rPr>
              <a:t>mprove health outcomes for our community by increasing integration and collaboration with our partners to create a comprehensive continuum of care</a:t>
            </a:r>
            <a:endParaRPr lang="en-US" sz="1400" dirty="0">
              <a:solidFill>
                <a:srgbClr val="FFFFFF"/>
              </a:solidFill>
              <a:latin typeface="Segoe UI"/>
              <a:cs typeface="Segoe UI"/>
            </a:endParaRPr>
          </a:p>
          <a:p>
            <a:endParaRPr lang="en-US" sz="1400" dirty="0">
              <a:solidFill>
                <a:srgbClr val="FFFFFF"/>
              </a:solidFill>
            </a:endParaRPr>
          </a:p>
          <a:p>
            <a:pPr algn="l"/>
            <a:endParaRPr lang="en-US" sz="1400" dirty="0">
              <a:solidFill>
                <a:srgbClr val="FFFFFF"/>
              </a:solidFill>
            </a:endParaRPr>
          </a:p>
        </p:txBody>
      </p:sp>
    </p:spTree>
    <p:extLst>
      <p:ext uri="{BB962C8B-B14F-4D97-AF65-F5344CB8AC3E}">
        <p14:creationId xmlns:p14="http://schemas.microsoft.com/office/powerpoint/2010/main" val="686416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4CE97-6B43-2E4C-B2C0-7AA15AE1E77D}"/>
              </a:ext>
            </a:extLst>
          </p:cNvPr>
          <p:cNvSpPr>
            <a:spLocks noGrp="1"/>
          </p:cNvSpPr>
          <p:nvPr>
            <p:ph type="title"/>
          </p:nvPr>
        </p:nvSpPr>
        <p:spPr>
          <a:xfrm>
            <a:off x="1011323" y="-323820"/>
            <a:ext cx="10515600" cy="1325563"/>
          </a:xfrm>
        </p:spPr>
        <p:txBody>
          <a:bodyPr>
            <a:normAutofit/>
          </a:bodyPr>
          <a:lstStyle/>
          <a:p>
            <a:r>
              <a:rPr lang="en-CA" sz="2667" dirty="0"/>
              <a:t>CVFHT: 5 Year Strategic Priorities and Objectives 2025-2030</a:t>
            </a:r>
            <a:endParaRPr lang="en-BR" sz="1400" dirty="0"/>
          </a:p>
        </p:txBody>
      </p:sp>
      <p:sp>
        <p:nvSpPr>
          <p:cNvPr id="8" name="Freeform 7">
            <a:extLst>
              <a:ext uri="{FF2B5EF4-FFF2-40B4-BE49-F238E27FC236}">
                <a16:creationId xmlns:a16="http://schemas.microsoft.com/office/drawing/2014/main" id="{94ADA2C1-FA56-2747-8A15-0B61DBCB3529}"/>
              </a:ext>
            </a:extLst>
          </p:cNvPr>
          <p:cNvSpPr/>
          <p:nvPr/>
        </p:nvSpPr>
        <p:spPr>
          <a:xfrm>
            <a:off x="367401" y="2117001"/>
            <a:ext cx="2711320" cy="4742085"/>
          </a:xfrm>
          <a:custGeom>
            <a:avLst/>
            <a:gdLst>
              <a:gd name="connsiteX0" fmla="*/ 2491382 w 2711320"/>
              <a:gd name="connsiteY0" fmla="*/ 3218720 h 3218720"/>
              <a:gd name="connsiteX1" fmla="*/ 219933 w 2711320"/>
              <a:gd name="connsiteY1" fmla="*/ 3218720 h 3218720"/>
              <a:gd name="connsiteX2" fmla="*/ 0 w 2711320"/>
              <a:gd name="connsiteY2" fmla="*/ 2998857 h 3218720"/>
              <a:gd name="connsiteX3" fmla="*/ 0 w 2711320"/>
              <a:gd name="connsiteY3" fmla="*/ 219863 h 3218720"/>
              <a:gd name="connsiteX4" fmla="*/ 219933 w 2711320"/>
              <a:gd name="connsiteY4" fmla="*/ 0 h 3218720"/>
              <a:gd name="connsiteX5" fmla="*/ 2491382 w 2711320"/>
              <a:gd name="connsiteY5" fmla="*/ 0 h 3218720"/>
              <a:gd name="connsiteX6" fmla="*/ 2711315 w 2711320"/>
              <a:gd name="connsiteY6" fmla="*/ 219863 h 3218720"/>
              <a:gd name="connsiteX7" fmla="*/ 2711315 w 2711320"/>
              <a:gd name="connsiteY7" fmla="*/ 2998857 h 3218720"/>
              <a:gd name="connsiteX8" fmla="*/ 2491382 w 2711320"/>
              <a:gd name="connsiteY8" fmla="*/ 3218720 h 321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1320" h="3218720">
                <a:moveTo>
                  <a:pt x="2491382" y="3218720"/>
                </a:moveTo>
                <a:lnTo>
                  <a:pt x="219933" y="3218720"/>
                </a:lnTo>
                <a:cubicBezTo>
                  <a:pt x="98836" y="3218720"/>
                  <a:pt x="0" y="3120806"/>
                  <a:pt x="0" y="2998857"/>
                </a:cubicBezTo>
                <a:lnTo>
                  <a:pt x="0" y="219863"/>
                </a:lnTo>
                <a:cubicBezTo>
                  <a:pt x="0" y="97915"/>
                  <a:pt x="98836" y="0"/>
                  <a:pt x="219933" y="0"/>
                </a:cubicBezTo>
                <a:lnTo>
                  <a:pt x="2491382" y="0"/>
                </a:lnTo>
                <a:cubicBezTo>
                  <a:pt x="2613369" y="0"/>
                  <a:pt x="2711315" y="98805"/>
                  <a:pt x="2711315" y="219863"/>
                </a:cubicBezTo>
                <a:lnTo>
                  <a:pt x="2711315" y="2998857"/>
                </a:lnTo>
                <a:cubicBezTo>
                  <a:pt x="2712205" y="3120806"/>
                  <a:pt x="2613369" y="3218720"/>
                  <a:pt x="2491382" y="3218720"/>
                </a:cubicBezTo>
                <a:close/>
              </a:path>
            </a:pathLst>
          </a:custGeom>
          <a:solidFill>
            <a:schemeClr val="bg2"/>
          </a:solidFill>
          <a:ln w="25400" cap="flat">
            <a:solidFill>
              <a:schemeClr val="accent1"/>
            </a:solidFill>
            <a:prstDash val="solid"/>
            <a:miter/>
          </a:ln>
        </p:spPr>
        <p:txBody>
          <a:bodyPr rtlCol="0" anchor="t"/>
          <a:lstStyle/>
          <a:p>
            <a:pPr algn="ctr"/>
            <a:r>
              <a:rPr lang="en-BR" sz="1200" i="1">
                <a:solidFill>
                  <a:schemeClr val="accent1"/>
                </a:solidFill>
              </a:rPr>
              <a:t>Support our emerging population needs by working with partners and our community to improve access,</a:t>
            </a:r>
            <a:r>
              <a:rPr lang="en-CA" sz="1200" i="1" dirty="0">
                <a:solidFill>
                  <a:schemeClr val="accent1"/>
                </a:solidFill>
              </a:rPr>
              <a:t> equity,</a:t>
            </a:r>
            <a:r>
              <a:rPr lang="en-BR" sz="1200" i="1">
                <a:solidFill>
                  <a:schemeClr val="accent1"/>
                </a:solidFill>
              </a:rPr>
              <a:t> service capacity, and expand the reach of our FHT </a:t>
            </a:r>
          </a:p>
          <a:p>
            <a:endParaRPr lang="en-BR" dirty="0"/>
          </a:p>
        </p:txBody>
      </p:sp>
      <p:sp>
        <p:nvSpPr>
          <p:cNvPr id="9" name="Freeform 8">
            <a:extLst>
              <a:ext uri="{FF2B5EF4-FFF2-40B4-BE49-F238E27FC236}">
                <a16:creationId xmlns:a16="http://schemas.microsoft.com/office/drawing/2014/main" id="{D3D63D87-AFCA-0244-B053-83FD3281EBD1}"/>
              </a:ext>
            </a:extLst>
          </p:cNvPr>
          <p:cNvSpPr/>
          <p:nvPr/>
        </p:nvSpPr>
        <p:spPr>
          <a:xfrm>
            <a:off x="3275885" y="2132788"/>
            <a:ext cx="2711320" cy="4725212"/>
          </a:xfrm>
          <a:custGeom>
            <a:avLst/>
            <a:gdLst>
              <a:gd name="connsiteX0" fmla="*/ 2491382 w 2711320"/>
              <a:gd name="connsiteY0" fmla="*/ 3219610 h 3219610"/>
              <a:gd name="connsiteX1" fmla="*/ 219933 w 2711320"/>
              <a:gd name="connsiteY1" fmla="*/ 3219610 h 3219610"/>
              <a:gd name="connsiteX2" fmla="*/ 0 w 2711320"/>
              <a:gd name="connsiteY2" fmla="*/ 2999748 h 3219610"/>
              <a:gd name="connsiteX3" fmla="*/ 0 w 2711320"/>
              <a:gd name="connsiteY3" fmla="*/ 219863 h 3219610"/>
              <a:gd name="connsiteX4" fmla="*/ 219933 w 2711320"/>
              <a:gd name="connsiteY4" fmla="*/ 0 h 3219610"/>
              <a:gd name="connsiteX5" fmla="*/ 2491382 w 2711320"/>
              <a:gd name="connsiteY5" fmla="*/ 0 h 3219610"/>
              <a:gd name="connsiteX6" fmla="*/ 2711315 w 2711320"/>
              <a:gd name="connsiteY6" fmla="*/ 219863 h 3219610"/>
              <a:gd name="connsiteX7" fmla="*/ 2711315 w 2711320"/>
              <a:gd name="connsiteY7" fmla="*/ 2998857 h 3219610"/>
              <a:gd name="connsiteX8" fmla="*/ 2491382 w 2711320"/>
              <a:gd name="connsiteY8" fmla="*/ 3219610 h 3219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1320" h="3219610">
                <a:moveTo>
                  <a:pt x="2491382" y="3219610"/>
                </a:moveTo>
                <a:lnTo>
                  <a:pt x="219933" y="3219610"/>
                </a:lnTo>
                <a:cubicBezTo>
                  <a:pt x="97946" y="3219610"/>
                  <a:pt x="0" y="3120806"/>
                  <a:pt x="0" y="2999748"/>
                </a:cubicBezTo>
                <a:lnTo>
                  <a:pt x="0" y="219863"/>
                </a:lnTo>
                <a:cubicBezTo>
                  <a:pt x="0" y="97915"/>
                  <a:pt x="98836" y="0"/>
                  <a:pt x="219933" y="0"/>
                </a:cubicBezTo>
                <a:lnTo>
                  <a:pt x="2491382" y="0"/>
                </a:lnTo>
                <a:cubicBezTo>
                  <a:pt x="2613369" y="0"/>
                  <a:pt x="2711315" y="98805"/>
                  <a:pt x="2711315" y="219863"/>
                </a:cubicBezTo>
                <a:lnTo>
                  <a:pt x="2711315" y="2998857"/>
                </a:lnTo>
                <a:cubicBezTo>
                  <a:pt x="2712205" y="3120806"/>
                  <a:pt x="2613369" y="3219610"/>
                  <a:pt x="2491382" y="3219610"/>
                </a:cubicBezTo>
                <a:close/>
              </a:path>
            </a:pathLst>
          </a:custGeom>
          <a:solidFill>
            <a:schemeClr val="bg2"/>
          </a:solidFill>
          <a:ln w="25400" cap="flat">
            <a:solidFill>
              <a:srgbClr val="C00000"/>
            </a:solidFill>
            <a:prstDash val="solid"/>
            <a:miter/>
          </a:ln>
        </p:spPr>
        <p:txBody>
          <a:bodyPr rtlCol="0" anchor="t"/>
          <a:lstStyle/>
          <a:p>
            <a:pPr algn="ctr"/>
            <a:r>
              <a:rPr lang="en-US" sz="1200" i="1" dirty="0">
                <a:solidFill>
                  <a:srgbClr val="C00000"/>
                </a:solidFill>
                <a:ea typeface="+mn-lt"/>
                <a:cs typeface="+mn-lt"/>
              </a:rPr>
              <a:t>I</a:t>
            </a:r>
            <a:r>
              <a:rPr lang="en-US" sz="1200" i="1" dirty="0">
                <a:solidFill>
                  <a:srgbClr val="C00000"/>
                </a:solidFill>
                <a:latin typeface="Segoe UI"/>
                <a:ea typeface="+mn-lt"/>
                <a:cs typeface="+mn-lt"/>
              </a:rPr>
              <a:t>mprove health outcomes for our community by increasing integration and collaboration with our partners to create a comprehensive continuum of care</a:t>
            </a:r>
            <a:endParaRPr lang="en-US" sz="1200" i="1" dirty="0">
              <a:solidFill>
                <a:srgbClr val="C00000"/>
              </a:solidFill>
              <a:latin typeface="Segoe UI"/>
              <a:cs typeface="Segoe UI"/>
            </a:endParaRPr>
          </a:p>
        </p:txBody>
      </p:sp>
      <p:sp>
        <p:nvSpPr>
          <p:cNvPr id="10" name="Freeform 9">
            <a:extLst>
              <a:ext uri="{FF2B5EF4-FFF2-40B4-BE49-F238E27FC236}">
                <a16:creationId xmlns:a16="http://schemas.microsoft.com/office/drawing/2014/main" id="{B73D2077-3B63-7C43-9DB7-FFC89789FBAF}"/>
              </a:ext>
            </a:extLst>
          </p:cNvPr>
          <p:cNvSpPr/>
          <p:nvPr/>
        </p:nvSpPr>
        <p:spPr>
          <a:xfrm>
            <a:off x="321818" y="1205536"/>
            <a:ext cx="2780260" cy="948476"/>
          </a:xfrm>
          <a:custGeom>
            <a:avLst/>
            <a:gdLst>
              <a:gd name="connsiteX0" fmla="*/ 1372130 w 1533295"/>
              <a:gd name="connsiteY0" fmla="*/ 322228 h 322228"/>
              <a:gd name="connsiteX1" fmla="*/ 161165 w 1533295"/>
              <a:gd name="connsiteY1" fmla="*/ 322228 h 322228"/>
              <a:gd name="connsiteX2" fmla="*/ 0 w 1533295"/>
              <a:gd name="connsiteY2" fmla="*/ 161114 h 322228"/>
              <a:gd name="connsiteX3" fmla="*/ 0 w 1533295"/>
              <a:gd name="connsiteY3" fmla="*/ 161114 h 322228"/>
              <a:gd name="connsiteX4" fmla="*/ 161165 w 1533295"/>
              <a:gd name="connsiteY4" fmla="*/ 0 h 322228"/>
              <a:gd name="connsiteX5" fmla="*/ 1372130 w 1533295"/>
              <a:gd name="connsiteY5" fmla="*/ 0 h 322228"/>
              <a:gd name="connsiteX6" fmla="*/ 1533295 w 1533295"/>
              <a:gd name="connsiteY6" fmla="*/ 161114 h 322228"/>
              <a:gd name="connsiteX7" fmla="*/ 1533295 w 1533295"/>
              <a:gd name="connsiteY7" fmla="*/ 161114 h 322228"/>
              <a:gd name="connsiteX8" fmla="*/ 1372130 w 1533295"/>
              <a:gd name="connsiteY8" fmla="*/ 322228 h 3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3295" h="322228">
                <a:moveTo>
                  <a:pt x="1372130" y="322228"/>
                </a:moveTo>
                <a:lnTo>
                  <a:pt x="161165" y="322228"/>
                </a:lnTo>
                <a:cubicBezTo>
                  <a:pt x="72124" y="322228"/>
                  <a:pt x="0" y="250127"/>
                  <a:pt x="0" y="161114"/>
                </a:cubicBezTo>
                <a:lnTo>
                  <a:pt x="0" y="161114"/>
                </a:lnTo>
                <a:cubicBezTo>
                  <a:pt x="0" y="72101"/>
                  <a:pt x="72124" y="0"/>
                  <a:pt x="161165" y="0"/>
                </a:cubicBezTo>
                <a:lnTo>
                  <a:pt x="1372130" y="0"/>
                </a:lnTo>
                <a:cubicBezTo>
                  <a:pt x="1461172" y="0"/>
                  <a:pt x="1533295" y="72101"/>
                  <a:pt x="1533295" y="161114"/>
                </a:cubicBezTo>
                <a:lnTo>
                  <a:pt x="1533295" y="161114"/>
                </a:lnTo>
                <a:cubicBezTo>
                  <a:pt x="1533295" y="250127"/>
                  <a:pt x="1461172" y="322228"/>
                  <a:pt x="1372130" y="322228"/>
                </a:cubicBezTo>
                <a:close/>
              </a:path>
            </a:pathLst>
          </a:custGeom>
          <a:solidFill>
            <a:schemeClr val="accent1"/>
          </a:solidFill>
          <a:ln w="8897" cap="flat">
            <a:noFill/>
            <a:prstDash val="solid"/>
            <a:miter/>
          </a:ln>
        </p:spPr>
        <p:txBody>
          <a:bodyPr rtlCol="0" anchor="ctr"/>
          <a:lstStyle/>
          <a:p>
            <a:endParaRPr lang="en-BR"/>
          </a:p>
        </p:txBody>
      </p:sp>
      <p:sp>
        <p:nvSpPr>
          <p:cNvPr id="11" name="Freeform 10">
            <a:extLst>
              <a:ext uri="{FF2B5EF4-FFF2-40B4-BE49-F238E27FC236}">
                <a16:creationId xmlns:a16="http://schemas.microsoft.com/office/drawing/2014/main" id="{D558BFC7-CA51-8741-9DDE-AF421CE034D5}"/>
              </a:ext>
            </a:extLst>
          </p:cNvPr>
          <p:cNvSpPr/>
          <p:nvPr/>
        </p:nvSpPr>
        <p:spPr>
          <a:xfrm>
            <a:off x="3235045" y="1201929"/>
            <a:ext cx="2734431" cy="988111"/>
          </a:xfrm>
          <a:custGeom>
            <a:avLst/>
            <a:gdLst>
              <a:gd name="connsiteX0" fmla="*/ 1372130 w 1533295"/>
              <a:gd name="connsiteY0" fmla="*/ 322228 h 322228"/>
              <a:gd name="connsiteX1" fmla="*/ 161165 w 1533295"/>
              <a:gd name="connsiteY1" fmla="*/ 322228 h 322228"/>
              <a:gd name="connsiteX2" fmla="*/ 0 w 1533295"/>
              <a:gd name="connsiteY2" fmla="*/ 161114 h 322228"/>
              <a:gd name="connsiteX3" fmla="*/ 0 w 1533295"/>
              <a:gd name="connsiteY3" fmla="*/ 161114 h 322228"/>
              <a:gd name="connsiteX4" fmla="*/ 161165 w 1533295"/>
              <a:gd name="connsiteY4" fmla="*/ 0 h 322228"/>
              <a:gd name="connsiteX5" fmla="*/ 1372130 w 1533295"/>
              <a:gd name="connsiteY5" fmla="*/ 0 h 322228"/>
              <a:gd name="connsiteX6" fmla="*/ 1533295 w 1533295"/>
              <a:gd name="connsiteY6" fmla="*/ 161114 h 322228"/>
              <a:gd name="connsiteX7" fmla="*/ 1533295 w 1533295"/>
              <a:gd name="connsiteY7" fmla="*/ 161114 h 322228"/>
              <a:gd name="connsiteX8" fmla="*/ 1372130 w 1533295"/>
              <a:gd name="connsiteY8" fmla="*/ 322228 h 3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3295" h="322228">
                <a:moveTo>
                  <a:pt x="1372130" y="322228"/>
                </a:moveTo>
                <a:lnTo>
                  <a:pt x="161165" y="322228"/>
                </a:lnTo>
                <a:cubicBezTo>
                  <a:pt x="72123" y="322228"/>
                  <a:pt x="0" y="250127"/>
                  <a:pt x="0" y="161114"/>
                </a:cubicBezTo>
                <a:lnTo>
                  <a:pt x="0" y="161114"/>
                </a:lnTo>
                <a:cubicBezTo>
                  <a:pt x="0" y="72101"/>
                  <a:pt x="72123" y="0"/>
                  <a:pt x="161165" y="0"/>
                </a:cubicBezTo>
                <a:lnTo>
                  <a:pt x="1372130" y="0"/>
                </a:lnTo>
                <a:cubicBezTo>
                  <a:pt x="1461171" y="0"/>
                  <a:pt x="1533295" y="72101"/>
                  <a:pt x="1533295" y="161114"/>
                </a:cubicBezTo>
                <a:lnTo>
                  <a:pt x="1533295" y="161114"/>
                </a:lnTo>
                <a:cubicBezTo>
                  <a:pt x="1533295" y="250127"/>
                  <a:pt x="1461171" y="322228"/>
                  <a:pt x="1372130" y="322228"/>
                </a:cubicBezTo>
                <a:close/>
              </a:path>
            </a:pathLst>
          </a:custGeom>
          <a:solidFill>
            <a:srgbClr val="C00000"/>
          </a:solidFill>
          <a:ln w="8897" cap="flat">
            <a:noFill/>
            <a:prstDash val="solid"/>
            <a:miter/>
          </a:ln>
        </p:spPr>
        <p:txBody>
          <a:bodyPr rtlCol="0" anchor="ctr"/>
          <a:lstStyle/>
          <a:p>
            <a:endParaRPr lang="en-BR"/>
          </a:p>
        </p:txBody>
      </p:sp>
      <p:sp>
        <p:nvSpPr>
          <p:cNvPr id="12" name="Freeform 11">
            <a:extLst>
              <a:ext uri="{FF2B5EF4-FFF2-40B4-BE49-F238E27FC236}">
                <a16:creationId xmlns:a16="http://schemas.microsoft.com/office/drawing/2014/main" id="{50276FFE-30AD-8E42-80BF-FCB7E4D53268}"/>
              </a:ext>
            </a:extLst>
          </p:cNvPr>
          <p:cNvSpPr/>
          <p:nvPr/>
        </p:nvSpPr>
        <p:spPr>
          <a:xfrm>
            <a:off x="1424672" y="588718"/>
            <a:ext cx="666031" cy="665819"/>
          </a:xfrm>
          <a:custGeom>
            <a:avLst/>
            <a:gdLst>
              <a:gd name="connsiteX0" fmla="*/ 666031 w 666030"/>
              <a:gd name="connsiteY0" fmla="*/ 332910 h 665819"/>
              <a:gd name="connsiteX1" fmla="*/ 333015 w 666030"/>
              <a:gd name="connsiteY1" fmla="*/ 665819 h 665819"/>
              <a:gd name="connsiteX2" fmla="*/ 0 w 666030"/>
              <a:gd name="connsiteY2" fmla="*/ 332910 h 665819"/>
              <a:gd name="connsiteX3" fmla="*/ 333015 w 666030"/>
              <a:gd name="connsiteY3" fmla="*/ 0 h 665819"/>
              <a:gd name="connsiteX4" fmla="*/ 666031 w 666030"/>
              <a:gd name="connsiteY4" fmla="*/ 332910 h 665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030" h="665819">
                <a:moveTo>
                  <a:pt x="666031" y="332910"/>
                </a:moveTo>
                <a:cubicBezTo>
                  <a:pt x="666031" y="516771"/>
                  <a:pt x="516935" y="665819"/>
                  <a:pt x="333015" y="665819"/>
                </a:cubicBezTo>
                <a:cubicBezTo>
                  <a:pt x="149096" y="665819"/>
                  <a:pt x="0" y="516771"/>
                  <a:pt x="0" y="332910"/>
                </a:cubicBezTo>
                <a:cubicBezTo>
                  <a:pt x="0" y="149049"/>
                  <a:pt x="149096" y="0"/>
                  <a:pt x="333015" y="0"/>
                </a:cubicBezTo>
                <a:cubicBezTo>
                  <a:pt x="516935" y="0"/>
                  <a:pt x="666031" y="149049"/>
                  <a:pt x="666031" y="332910"/>
                </a:cubicBezTo>
                <a:close/>
              </a:path>
            </a:pathLst>
          </a:custGeom>
          <a:solidFill>
            <a:schemeClr val="accent1"/>
          </a:solidFill>
          <a:ln w="8897" cap="flat">
            <a:noFill/>
            <a:prstDash val="solid"/>
            <a:miter/>
          </a:ln>
        </p:spPr>
        <p:txBody>
          <a:bodyPr rtlCol="0" anchor="ctr"/>
          <a:lstStyle/>
          <a:p>
            <a:endParaRPr lang="en-BR"/>
          </a:p>
        </p:txBody>
      </p:sp>
      <p:sp>
        <p:nvSpPr>
          <p:cNvPr id="13" name="Freeform 12">
            <a:extLst>
              <a:ext uri="{FF2B5EF4-FFF2-40B4-BE49-F238E27FC236}">
                <a16:creationId xmlns:a16="http://schemas.microsoft.com/office/drawing/2014/main" id="{142B84D7-A05D-204C-ABD3-BD98FE801C9C}"/>
              </a:ext>
            </a:extLst>
          </p:cNvPr>
          <p:cNvSpPr/>
          <p:nvPr/>
        </p:nvSpPr>
        <p:spPr>
          <a:xfrm>
            <a:off x="4285761" y="577479"/>
            <a:ext cx="666031" cy="665819"/>
          </a:xfrm>
          <a:custGeom>
            <a:avLst/>
            <a:gdLst>
              <a:gd name="connsiteX0" fmla="*/ 666031 w 666030"/>
              <a:gd name="connsiteY0" fmla="*/ 332910 h 665819"/>
              <a:gd name="connsiteX1" fmla="*/ 333015 w 666030"/>
              <a:gd name="connsiteY1" fmla="*/ 665820 h 665819"/>
              <a:gd name="connsiteX2" fmla="*/ 0 w 666030"/>
              <a:gd name="connsiteY2" fmla="*/ 332910 h 665819"/>
              <a:gd name="connsiteX3" fmla="*/ 333015 w 666030"/>
              <a:gd name="connsiteY3" fmla="*/ 0 h 665819"/>
              <a:gd name="connsiteX4" fmla="*/ 666031 w 666030"/>
              <a:gd name="connsiteY4" fmla="*/ 332910 h 665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030" h="665819">
                <a:moveTo>
                  <a:pt x="666031" y="332910"/>
                </a:moveTo>
                <a:cubicBezTo>
                  <a:pt x="666031" y="516771"/>
                  <a:pt x="516935" y="665820"/>
                  <a:pt x="333015" y="665820"/>
                </a:cubicBezTo>
                <a:cubicBezTo>
                  <a:pt x="149096" y="665820"/>
                  <a:pt x="0" y="516771"/>
                  <a:pt x="0" y="332910"/>
                </a:cubicBezTo>
                <a:cubicBezTo>
                  <a:pt x="0" y="149049"/>
                  <a:pt x="149096" y="0"/>
                  <a:pt x="333015" y="0"/>
                </a:cubicBezTo>
                <a:cubicBezTo>
                  <a:pt x="516935" y="0"/>
                  <a:pt x="666031" y="149049"/>
                  <a:pt x="666031" y="332910"/>
                </a:cubicBezTo>
                <a:close/>
              </a:path>
            </a:pathLst>
          </a:custGeom>
          <a:solidFill>
            <a:srgbClr val="C00000"/>
          </a:solidFill>
          <a:ln w="8897" cap="flat">
            <a:noFill/>
            <a:prstDash val="solid"/>
            <a:miter/>
          </a:ln>
        </p:spPr>
        <p:txBody>
          <a:bodyPr rtlCol="0" anchor="ctr"/>
          <a:lstStyle/>
          <a:p>
            <a:endParaRPr lang="en-BR"/>
          </a:p>
        </p:txBody>
      </p:sp>
      <p:sp>
        <p:nvSpPr>
          <p:cNvPr id="14" name="Freeform 13">
            <a:extLst>
              <a:ext uri="{FF2B5EF4-FFF2-40B4-BE49-F238E27FC236}">
                <a16:creationId xmlns:a16="http://schemas.microsoft.com/office/drawing/2014/main" id="{24F1B89D-47C9-9843-A8A4-BF7BD8C80F7F}"/>
              </a:ext>
            </a:extLst>
          </p:cNvPr>
          <p:cNvSpPr/>
          <p:nvPr/>
        </p:nvSpPr>
        <p:spPr>
          <a:xfrm>
            <a:off x="6213403" y="2183688"/>
            <a:ext cx="2711320" cy="4699893"/>
          </a:xfrm>
          <a:custGeom>
            <a:avLst/>
            <a:gdLst>
              <a:gd name="connsiteX0" fmla="*/ 2491382 w 2711320"/>
              <a:gd name="connsiteY0" fmla="*/ 3218720 h 3218720"/>
              <a:gd name="connsiteX1" fmla="*/ 219933 w 2711320"/>
              <a:gd name="connsiteY1" fmla="*/ 3218720 h 3218720"/>
              <a:gd name="connsiteX2" fmla="*/ 0 w 2711320"/>
              <a:gd name="connsiteY2" fmla="*/ 2998857 h 3218720"/>
              <a:gd name="connsiteX3" fmla="*/ 0 w 2711320"/>
              <a:gd name="connsiteY3" fmla="*/ 219863 h 3218720"/>
              <a:gd name="connsiteX4" fmla="*/ 219933 w 2711320"/>
              <a:gd name="connsiteY4" fmla="*/ 0 h 3218720"/>
              <a:gd name="connsiteX5" fmla="*/ 2491382 w 2711320"/>
              <a:gd name="connsiteY5" fmla="*/ 0 h 3218720"/>
              <a:gd name="connsiteX6" fmla="*/ 2711315 w 2711320"/>
              <a:gd name="connsiteY6" fmla="*/ 219863 h 3218720"/>
              <a:gd name="connsiteX7" fmla="*/ 2711315 w 2711320"/>
              <a:gd name="connsiteY7" fmla="*/ 2998857 h 3218720"/>
              <a:gd name="connsiteX8" fmla="*/ 2491382 w 2711320"/>
              <a:gd name="connsiteY8" fmla="*/ 3218720 h 321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1320" h="3218720">
                <a:moveTo>
                  <a:pt x="2491382" y="3218720"/>
                </a:moveTo>
                <a:lnTo>
                  <a:pt x="219933" y="3218720"/>
                </a:lnTo>
                <a:cubicBezTo>
                  <a:pt x="97946" y="3218720"/>
                  <a:pt x="0" y="3119915"/>
                  <a:pt x="0" y="2998857"/>
                </a:cubicBezTo>
                <a:lnTo>
                  <a:pt x="0" y="219863"/>
                </a:lnTo>
                <a:cubicBezTo>
                  <a:pt x="0" y="97915"/>
                  <a:pt x="98836" y="0"/>
                  <a:pt x="219933" y="0"/>
                </a:cubicBezTo>
                <a:lnTo>
                  <a:pt x="2491382" y="0"/>
                </a:lnTo>
                <a:cubicBezTo>
                  <a:pt x="2613369" y="0"/>
                  <a:pt x="2711315" y="98805"/>
                  <a:pt x="2711315" y="219863"/>
                </a:cubicBezTo>
                <a:lnTo>
                  <a:pt x="2711315" y="2998857"/>
                </a:lnTo>
                <a:cubicBezTo>
                  <a:pt x="2712205" y="3120806"/>
                  <a:pt x="2613369" y="3218720"/>
                  <a:pt x="2491382" y="3218720"/>
                </a:cubicBezTo>
                <a:close/>
              </a:path>
            </a:pathLst>
          </a:custGeom>
          <a:solidFill>
            <a:schemeClr val="bg2"/>
          </a:solidFill>
          <a:ln w="25400" cap="flat">
            <a:solidFill>
              <a:schemeClr val="accent6"/>
            </a:solidFill>
            <a:prstDash val="solid"/>
            <a:miter/>
          </a:ln>
        </p:spPr>
        <p:txBody>
          <a:bodyPr rtlCol="0" anchor="t"/>
          <a:lstStyle/>
          <a:p>
            <a:pPr algn="ctr">
              <a:defRPr/>
            </a:pPr>
            <a:r>
              <a:rPr lang="en-US" sz="1200" i="1" kern="0" dirty="0">
                <a:solidFill>
                  <a:schemeClr val="accent6">
                    <a:lumMod val="75000"/>
                  </a:schemeClr>
                </a:solidFill>
                <a:latin typeface="Segoe UI"/>
                <a:ea typeface="Calibri Light" charset="0"/>
                <a:cs typeface="Segoe UI"/>
              </a:rPr>
              <a:t>Invest in sustainable solutions to improve the effectiveness and efficiency of our core operations and support our teams to redesign how care is delivered</a:t>
            </a:r>
            <a:endParaRPr lang="en-US" sz="1200" i="1" kern="0" dirty="0">
              <a:solidFill>
                <a:schemeClr val="accent6">
                  <a:lumMod val="75000"/>
                </a:schemeClr>
              </a:solidFill>
              <a:latin typeface="Segoe UI"/>
              <a:cs typeface="Segoe UI"/>
            </a:endParaRPr>
          </a:p>
        </p:txBody>
      </p:sp>
      <p:sp>
        <p:nvSpPr>
          <p:cNvPr id="15" name="Freeform 14">
            <a:extLst>
              <a:ext uri="{FF2B5EF4-FFF2-40B4-BE49-F238E27FC236}">
                <a16:creationId xmlns:a16="http://schemas.microsoft.com/office/drawing/2014/main" id="{08289802-40A1-764C-B018-00CA9F4BBA30}"/>
              </a:ext>
            </a:extLst>
          </p:cNvPr>
          <p:cNvSpPr/>
          <p:nvPr/>
        </p:nvSpPr>
        <p:spPr>
          <a:xfrm>
            <a:off x="9102128" y="2173488"/>
            <a:ext cx="2711320" cy="4681882"/>
          </a:xfrm>
          <a:custGeom>
            <a:avLst/>
            <a:gdLst>
              <a:gd name="connsiteX0" fmla="*/ 2491383 w 2711320"/>
              <a:gd name="connsiteY0" fmla="*/ 3219610 h 3219610"/>
              <a:gd name="connsiteX1" fmla="*/ 219933 w 2711320"/>
              <a:gd name="connsiteY1" fmla="*/ 3219610 h 3219610"/>
              <a:gd name="connsiteX2" fmla="*/ 0 w 2711320"/>
              <a:gd name="connsiteY2" fmla="*/ 2999748 h 3219610"/>
              <a:gd name="connsiteX3" fmla="*/ 0 w 2711320"/>
              <a:gd name="connsiteY3" fmla="*/ 219863 h 3219610"/>
              <a:gd name="connsiteX4" fmla="*/ 219933 w 2711320"/>
              <a:gd name="connsiteY4" fmla="*/ 0 h 3219610"/>
              <a:gd name="connsiteX5" fmla="*/ 2491383 w 2711320"/>
              <a:gd name="connsiteY5" fmla="*/ 0 h 3219610"/>
              <a:gd name="connsiteX6" fmla="*/ 2711315 w 2711320"/>
              <a:gd name="connsiteY6" fmla="*/ 219863 h 3219610"/>
              <a:gd name="connsiteX7" fmla="*/ 2711315 w 2711320"/>
              <a:gd name="connsiteY7" fmla="*/ 2998857 h 3219610"/>
              <a:gd name="connsiteX8" fmla="*/ 2491383 w 2711320"/>
              <a:gd name="connsiteY8" fmla="*/ 3219610 h 32196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11320" h="3219610">
                <a:moveTo>
                  <a:pt x="2491383" y="3219610"/>
                </a:moveTo>
                <a:lnTo>
                  <a:pt x="219933" y="3219610"/>
                </a:lnTo>
                <a:cubicBezTo>
                  <a:pt x="97946" y="3219610"/>
                  <a:pt x="0" y="3120806"/>
                  <a:pt x="0" y="2999748"/>
                </a:cubicBezTo>
                <a:lnTo>
                  <a:pt x="0" y="219863"/>
                </a:lnTo>
                <a:cubicBezTo>
                  <a:pt x="0" y="97915"/>
                  <a:pt x="98836" y="0"/>
                  <a:pt x="219933" y="0"/>
                </a:cubicBezTo>
                <a:lnTo>
                  <a:pt x="2491383" y="0"/>
                </a:lnTo>
                <a:cubicBezTo>
                  <a:pt x="2613369" y="0"/>
                  <a:pt x="2711315" y="98805"/>
                  <a:pt x="2711315" y="219863"/>
                </a:cubicBezTo>
                <a:lnTo>
                  <a:pt x="2711315" y="2998857"/>
                </a:lnTo>
                <a:cubicBezTo>
                  <a:pt x="2712205" y="3120806"/>
                  <a:pt x="2613369" y="3219610"/>
                  <a:pt x="2491383" y="3219610"/>
                </a:cubicBezTo>
                <a:close/>
              </a:path>
            </a:pathLst>
          </a:custGeom>
          <a:solidFill>
            <a:schemeClr val="bg2"/>
          </a:solidFill>
          <a:ln w="25400" cap="flat">
            <a:solidFill>
              <a:srgbClr val="F5A231"/>
            </a:solidFill>
            <a:prstDash val="solid"/>
            <a:miter/>
          </a:ln>
        </p:spPr>
        <p:txBody>
          <a:bodyPr rtlCol="0" anchor="t"/>
          <a:lstStyle/>
          <a:p>
            <a:pPr algn="ctr">
              <a:defRPr/>
            </a:pPr>
            <a:r>
              <a:rPr lang="en-US" sz="1200" i="1" kern="0" dirty="0">
                <a:solidFill>
                  <a:schemeClr val="accent2"/>
                </a:solidFill>
                <a:latin typeface="Segoe UI" panose="020B0502040204020203" pitchFamily="34" charset="0"/>
                <a:ea typeface="Calibri Light" charset="0"/>
                <a:cs typeface="Segoe UI" panose="020B0502040204020203" pitchFamily="34" charset="0"/>
              </a:rPr>
              <a:t>Position CVFHT as a leading academic </a:t>
            </a:r>
            <a:r>
              <a:rPr lang="en-US" sz="1200" i="1" kern="0" dirty="0" err="1">
                <a:solidFill>
                  <a:schemeClr val="accent2"/>
                </a:solidFill>
                <a:latin typeface="Segoe UI" panose="020B0502040204020203" pitchFamily="34" charset="0"/>
                <a:ea typeface="Calibri Light" charset="0"/>
                <a:cs typeface="Segoe UI" panose="020B0502040204020203" pitchFamily="34" charset="0"/>
              </a:rPr>
              <a:t>centre</a:t>
            </a:r>
            <a:r>
              <a:rPr lang="en-US" sz="1200" i="1" kern="0" dirty="0">
                <a:solidFill>
                  <a:schemeClr val="accent2"/>
                </a:solidFill>
                <a:latin typeface="Segoe UI" panose="020B0502040204020203" pitchFamily="34" charset="0"/>
                <a:ea typeface="Calibri Light" charset="0"/>
                <a:cs typeface="Segoe UI" panose="020B0502040204020203" pitchFamily="34" charset="0"/>
              </a:rPr>
              <a:t> for comprehensive family medicine</a:t>
            </a:r>
            <a:endParaRPr lang="en-US" sz="1200" i="1" kern="0" dirty="0">
              <a:solidFill>
                <a:schemeClr val="accent2"/>
              </a:solidFill>
              <a:cs typeface="Arial" panose="020B0604020202020204" pitchFamily="34" charset="0"/>
            </a:endParaRPr>
          </a:p>
        </p:txBody>
      </p:sp>
      <p:sp>
        <p:nvSpPr>
          <p:cNvPr id="16" name="Freeform 15">
            <a:extLst>
              <a:ext uri="{FF2B5EF4-FFF2-40B4-BE49-F238E27FC236}">
                <a16:creationId xmlns:a16="http://schemas.microsoft.com/office/drawing/2014/main" id="{4D1D6135-A768-B44D-9231-01CBBD58A1D9}"/>
              </a:ext>
            </a:extLst>
          </p:cNvPr>
          <p:cNvSpPr/>
          <p:nvPr/>
        </p:nvSpPr>
        <p:spPr>
          <a:xfrm>
            <a:off x="6178718" y="1205535"/>
            <a:ext cx="2746005" cy="991203"/>
          </a:xfrm>
          <a:custGeom>
            <a:avLst/>
            <a:gdLst>
              <a:gd name="connsiteX0" fmla="*/ 1372130 w 1533295"/>
              <a:gd name="connsiteY0" fmla="*/ 322228 h 322228"/>
              <a:gd name="connsiteX1" fmla="*/ 161165 w 1533295"/>
              <a:gd name="connsiteY1" fmla="*/ 322228 h 322228"/>
              <a:gd name="connsiteX2" fmla="*/ 0 w 1533295"/>
              <a:gd name="connsiteY2" fmla="*/ 161114 h 322228"/>
              <a:gd name="connsiteX3" fmla="*/ 0 w 1533295"/>
              <a:gd name="connsiteY3" fmla="*/ 161114 h 322228"/>
              <a:gd name="connsiteX4" fmla="*/ 161165 w 1533295"/>
              <a:gd name="connsiteY4" fmla="*/ 0 h 322228"/>
              <a:gd name="connsiteX5" fmla="*/ 1372130 w 1533295"/>
              <a:gd name="connsiteY5" fmla="*/ 0 h 322228"/>
              <a:gd name="connsiteX6" fmla="*/ 1533295 w 1533295"/>
              <a:gd name="connsiteY6" fmla="*/ 161114 h 322228"/>
              <a:gd name="connsiteX7" fmla="*/ 1533295 w 1533295"/>
              <a:gd name="connsiteY7" fmla="*/ 161114 h 322228"/>
              <a:gd name="connsiteX8" fmla="*/ 1372130 w 1533295"/>
              <a:gd name="connsiteY8" fmla="*/ 322228 h 3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3295" h="322228">
                <a:moveTo>
                  <a:pt x="1372130" y="322228"/>
                </a:moveTo>
                <a:lnTo>
                  <a:pt x="161165" y="322228"/>
                </a:lnTo>
                <a:cubicBezTo>
                  <a:pt x="72123" y="322228"/>
                  <a:pt x="0" y="250127"/>
                  <a:pt x="0" y="161114"/>
                </a:cubicBezTo>
                <a:lnTo>
                  <a:pt x="0" y="161114"/>
                </a:lnTo>
                <a:cubicBezTo>
                  <a:pt x="0" y="72101"/>
                  <a:pt x="72123" y="0"/>
                  <a:pt x="161165" y="0"/>
                </a:cubicBezTo>
                <a:lnTo>
                  <a:pt x="1372130" y="0"/>
                </a:lnTo>
                <a:cubicBezTo>
                  <a:pt x="1461171" y="0"/>
                  <a:pt x="1533295" y="72101"/>
                  <a:pt x="1533295" y="161114"/>
                </a:cubicBezTo>
                <a:lnTo>
                  <a:pt x="1533295" y="161114"/>
                </a:lnTo>
                <a:cubicBezTo>
                  <a:pt x="1533295" y="250127"/>
                  <a:pt x="1461171" y="322228"/>
                  <a:pt x="1372130" y="322228"/>
                </a:cubicBezTo>
                <a:close/>
              </a:path>
            </a:pathLst>
          </a:custGeom>
          <a:solidFill>
            <a:schemeClr val="accent6"/>
          </a:solidFill>
          <a:ln w="8897" cap="flat">
            <a:noFill/>
            <a:prstDash val="solid"/>
            <a:miter/>
          </a:ln>
        </p:spPr>
        <p:txBody>
          <a:bodyPr rtlCol="0" anchor="ctr"/>
          <a:lstStyle/>
          <a:p>
            <a:endParaRPr lang="en-BR"/>
          </a:p>
        </p:txBody>
      </p:sp>
      <p:sp>
        <p:nvSpPr>
          <p:cNvPr id="17" name="Freeform 16">
            <a:extLst>
              <a:ext uri="{FF2B5EF4-FFF2-40B4-BE49-F238E27FC236}">
                <a16:creationId xmlns:a16="http://schemas.microsoft.com/office/drawing/2014/main" id="{081A4CE2-F30D-F04C-AE2D-DAA191C6B5B9}"/>
              </a:ext>
            </a:extLst>
          </p:cNvPr>
          <p:cNvSpPr/>
          <p:nvPr/>
        </p:nvSpPr>
        <p:spPr>
          <a:xfrm>
            <a:off x="9083502" y="1227825"/>
            <a:ext cx="2695543" cy="968912"/>
          </a:xfrm>
          <a:custGeom>
            <a:avLst/>
            <a:gdLst>
              <a:gd name="connsiteX0" fmla="*/ 1372131 w 1533295"/>
              <a:gd name="connsiteY0" fmla="*/ 322228 h 322228"/>
              <a:gd name="connsiteX1" fmla="*/ 161166 w 1533295"/>
              <a:gd name="connsiteY1" fmla="*/ 322228 h 322228"/>
              <a:gd name="connsiteX2" fmla="*/ 0 w 1533295"/>
              <a:gd name="connsiteY2" fmla="*/ 161114 h 322228"/>
              <a:gd name="connsiteX3" fmla="*/ 0 w 1533295"/>
              <a:gd name="connsiteY3" fmla="*/ 161114 h 322228"/>
              <a:gd name="connsiteX4" fmla="*/ 161166 w 1533295"/>
              <a:gd name="connsiteY4" fmla="*/ 0 h 322228"/>
              <a:gd name="connsiteX5" fmla="*/ 1372131 w 1533295"/>
              <a:gd name="connsiteY5" fmla="*/ 0 h 322228"/>
              <a:gd name="connsiteX6" fmla="*/ 1533296 w 1533295"/>
              <a:gd name="connsiteY6" fmla="*/ 161114 h 322228"/>
              <a:gd name="connsiteX7" fmla="*/ 1533296 w 1533295"/>
              <a:gd name="connsiteY7" fmla="*/ 161114 h 322228"/>
              <a:gd name="connsiteX8" fmla="*/ 1372131 w 1533295"/>
              <a:gd name="connsiteY8" fmla="*/ 322228 h 32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33295" h="322228">
                <a:moveTo>
                  <a:pt x="1372131" y="322228"/>
                </a:moveTo>
                <a:lnTo>
                  <a:pt x="161166" y="322228"/>
                </a:lnTo>
                <a:cubicBezTo>
                  <a:pt x="72125" y="322228"/>
                  <a:pt x="0" y="250127"/>
                  <a:pt x="0" y="161114"/>
                </a:cubicBezTo>
                <a:lnTo>
                  <a:pt x="0" y="161114"/>
                </a:lnTo>
                <a:cubicBezTo>
                  <a:pt x="0" y="72101"/>
                  <a:pt x="72125" y="0"/>
                  <a:pt x="161166" y="0"/>
                </a:cubicBezTo>
                <a:lnTo>
                  <a:pt x="1372131" y="0"/>
                </a:lnTo>
                <a:cubicBezTo>
                  <a:pt x="1461172" y="0"/>
                  <a:pt x="1533296" y="72101"/>
                  <a:pt x="1533296" y="161114"/>
                </a:cubicBezTo>
                <a:lnTo>
                  <a:pt x="1533296" y="161114"/>
                </a:lnTo>
                <a:cubicBezTo>
                  <a:pt x="1533296" y="250127"/>
                  <a:pt x="1461172" y="322228"/>
                  <a:pt x="1372131" y="322228"/>
                </a:cubicBezTo>
                <a:close/>
              </a:path>
            </a:pathLst>
          </a:custGeom>
          <a:solidFill>
            <a:srgbClr val="F5A231"/>
          </a:solidFill>
          <a:ln w="8897" cap="flat">
            <a:noFill/>
            <a:prstDash val="solid"/>
            <a:miter/>
          </a:ln>
        </p:spPr>
        <p:txBody>
          <a:bodyPr rtlCol="0" anchor="ctr"/>
          <a:lstStyle/>
          <a:p>
            <a:endParaRPr lang="en-BR"/>
          </a:p>
        </p:txBody>
      </p:sp>
      <p:sp>
        <p:nvSpPr>
          <p:cNvPr id="18" name="Freeform 17">
            <a:extLst>
              <a:ext uri="{FF2B5EF4-FFF2-40B4-BE49-F238E27FC236}">
                <a16:creationId xmlns:a16="http://schemas.microsoft.com/office/drawing/2014/main" id="{CCDEA08E-BCC6-EB4D-8E77-B390D586FB76}"/>
              </a:ext>
            </a:extLst>
          </p:cNvPr>
          <p:cNvSpPr/>
          <p:nvPr/>
        </p:nvSpPr>
        <p:spPr>
          <a:xfrm>
            <a:off x="7169298" y="615546"/>
            <a:ext cx="666031" cy="665819"/>
          </a:xfrm>
          <a:custGeom>
            <a:avLst/>
            <a:gdLst>
              <a:gd name="connsiteX0" fmla="*/ 666031 w 666030"/>
              <a:gd name="connsiteY0" fmla="*/ 332910 h 665819"/>
              <a:gd name="connsiteX1" fmla="*/ 333015 w 666030"/>
              <a:gd name="connsiteY1" fmla="*/ 665819 h 665819"/>
              <a:gd name="connsiteX2" fmla="*/ 0 w 666030"/>
              <a:gd name="connsiteY2" fmla="*/ 332910 h 665819"/>
              <a:gd name="connsiteX3" fmla="*/ 333015 w 666030"/>
              <a:gd name="connsiteY3" fmla="*/ 0 h 665819"/>
              <a:gd name="connsiteX4" fmla="*/ 666031 w 666030"/>
              <a:gd name="connsiteY4" fmla="*/ 332910 h 665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030" h="665819">
                <a:moveTo>
                  <a:pt x="666031" y="332910"/>
                </a:moveTo>
                <a:cubicBezTo>
                  <a:pt x="666031" y="516771"/>
                  <a:pt x="516935" y="665819"/>
                  <a:pt x="333015" y="665819"/>
                </a:cubicBezTo>
                <a:cubicBezTo>
                  <a:pt x="149096" y="665819"/>
                  <a:pt x="0" y="516771"/>
                  <a:pt x="0" y="332910"/>
                </a:cubicBezTo>
                <a:cubicBezTo>
                  <a:pt x="0" y="149049"/>
                  <a:pt x="149096" y="0"/>
                  <a:pt x="333015" y="0"/>
                </a:cubicBezTo>
                <a:cubicBezTo>
                  <a:pt x="516935" y="0"/>
                  <a:pt x="666031" y="149049"/>
                  <a:pt x="666031" y="332910"/>
                </a:cubicBezTo>
                <a:close/>
              </a:path>
            </a:pathLst>
          </a:custGeom>
          <a:solidFill>
            <a:schemeClr val="accent6"/>
          </a:solidFill>
          <a:ln w="8897" cap="flat">
            <a:noFill/>
            <a:prstDash val="solid"/>
            <a:miter/>
          </a:ln>
        </p:spPr>
        <p:txBody>
          <a:bodyPr rtlCol="0" anchor="ctr"/>
          <a:lstStyle/>
          <a:p>
            <a:endParaRPr lang="en-BR"/>
          </a:p>
        </p:txBody>
      </p:sp>
      <p:sp>
        <p:nvSpPr>
          <p:cNvPr id="19" name="Freeform 18">
            <a:extLst>
              <a:ext uri="{FF2B5EF4-FFF2-40B4-BE49-F238E27FC236}">
                <a16:creationId xmlns:a16="http://schemas.microsoft.com/office/drawing/2014/main" id="{E935D461-4D4C-E345-84DC-1F1C8AA96DDB}"/>
              </a:ext>
            </a:extLst>
          </p:cNvPr>
          <p:cNvSpPr/>
          <p:nvPr/>
        </p:nvSpPr>
        <p:spPr>
          <a:xfrm>
            <a:off x="10082437" y="610526"/>
            <a:ext cx="666031" cy="665819"/>
          </a:xfrm>
          <a:custGeom>
            <a:avLst/>
            <a:gdLst>
              <a:gd name="connsiteX0" fmla="*/ 666030 w 666030"/>
              <a:gd name="connsiteY0" fmla="*/ 332910 h 665819"/>
              <a:gd name="connsiteX1" fmla="*/ 333015 w 666030"/>
              <a:gd name="connsiteY1" fmla="*/ 665820 h 665819"/>
              <a:gd name="connsiteX2" fmla="*/ -1 w 666030"/>
              <a:gd name="connsiteY2" fmla="*/ 332910 h 665819"/>
              <a:gd name="connsiteX3" fmla="*/ 333015 w 666030"/>
              <a:gd name="connsiteY3" fmla="*/ 0 h 665819"/>
              <a:gd name="connsiteX4" fmla="*/ 666030 w 666030"/>
              <a:gd name="connsiteY4" fmla="*/ 332910 h 665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6030" h="665819">
                <a:moveTo>
                  <a:pt x="666030" y="332910"/>
                </a:moveTo>
                <a:cubicBezTo>
                  <a:pt x="666030" y="516771"/>
                  <a:pt x="516935" y="665820"/>
                  <a:pt x="333015" y="665820"/>
                </a:cubicBezTo>
                <a:cubicBezTo>
                  <a:pt x="149096" y="665820"/>
                  <a:pt x="-1" y="516771"/>
                  <a:pt x="-1" y="332910"/>
                </a:cubicBezTo>
                <a:cubicBezTo>
                  <a:pt x="-1" y="149049"/>
                  <a:pt x="149095" y="0"/>
                  <a:pt x="333015" y="0"/>
                </a:cubicBezTo>
                <a:cubicBezTo>
                  <a:pt x="516933" y="0"/>
                  <a:pt x="666030" y="149049"/>
                  <a:pt x="666030" y="332910"/>
                </a:cubicBezTo>
                <a:close/>
              </a:path>
            </a:pathLst>
          </a:custGeom>
          <a:solidFill>
            <a:srgbClr val="F5A231"/>
          </a:solidFill>
          <a:ln w="8897" cap="flat">
            <a:noFill/>
            <a:prstDash val="solid"/>
            <a:miter/>
          </a:ln>
        </p:spPr>
        <p:txBody>
          <a:bodyPr rtlCol="0" anchor="ctr"/>
          <a:lstStyle/>
          <a:p>
            <a:endParaRPr lang="en-BR"/>
          </a:p>
        </p:txBody>
      </p:sp>
      <p:sp>
        <p:nvSpPr>
          <p:cNvPr id="22" name="TextBox 21">
            <a:extLst>
              <a:ext uri="{FF2B5EF4-FFF2-40B4-BE49-F238E27FC236}">
                <a16:creationId xmlns:a16="http://schemas.microsoft.com/office/drawing/2014/main" id="{65C1CC88-C7BF-D943-B098-C3BAD692B53F}"/>
              </a:ext>
            </a:extLst>
          </p:cNvPr>
          <p:cNvSpPr txBox="1"/>
          <p:nvPr/>
        </p:nvSpPr>
        <p:spPr>
          <a:xfrm>
            <a:off x="523723" y="1230683"/>
            <a:ext cx="2208029" cy="923330"/>
          </a:xfrm>
          <a:prstGeom prst="rect">
            <a:avLst/>
          </a:prstGeom>
          <a:noFill/>
        </p:spPr>
        <p:txBody>
          <a:bodyPr wrap="square" anchor="ctr" anchorCtr="0">
            <a:spAutoFit/>
          </a:bodyPr>
          <a:lstStyle/>
          <a:p>
            <a:pPr algn="ctr"/>
            <a:r>
              <a:rPr lang="en-US" b="1" kern="0" dirty="0">
                <a:solidFill>
                  <a:schemeClr val="bg1"/>
                </a:solidFill>
                <a:latin typeface="Segoe UI" panose="020B0502040204020203" pitchFamily="34" charset="0"/>
                <a:ea typeface="Calibri Light" charset="0"/>
                <a:cs typeface="Segoe UI" panose="020B0502040204020203" pitchFamily="34" charset="0"/>
              </a:rPr>
              <a:t>Grow to meet the changing needs of our community</a:t>
            </a:r>
            <a:endParaRPr lang="en-US" b="1" kern="0" dirty="0">
              <a:solidFill>
                <a:schemeClr val="bg1"/>
              </a:solidFill>
              <a:cs typeface="Arial" panose="020B0604020202020204" pitchFamily="34" charset="0"/>
            </a:endParaRPr>
          </a:p>
        </p:txBody>
      </p:sp>
      <p:sp>
        <p:nvSpPr>
          <p:cNvPr id="23" name="TextBox 22">
            <a:extLst>
              <a:ext uri="{FF2B5EF4-FFF2-40B4-BE49-F238E27FC236}">
                <a16:creationId xmlns:a16="http://schemas.microsoft.com/office/drawing/2014/main" id="{7A26906C-977A-F045-B9DA-A92A2D670747}"/>
              </a:ext>
            </a:extLst>
          </p:cNvPr>
          <p:cNvSpPr txBox="1"/>
          <p:nvPr/>
        </p:nvSpPr>
        <p:spPr>
          <a:xfrm>
            <a:off x="3295545" y="1217716"/>
            <a:ext cx="2646825" cy="899285"/>
          </a:xfrm>
          <a:prstGeom prst="rect">
            <a:avLst/>
          </a:prstGeom>
          <a:noFill/>
        </p:spPr>
        <p:txBody>
          <a:bodyPr wrap="square" lIns="0" tIns="0" rIns="0" bIns="0" anchor="ctr" anchorCtr="0">
            <a:spAutoFit/>
          </a:bodyPr>
          <a:lstStyle/>
          <a:p>
            <a:pPr algn="ctr">
              <a:lnSpc>
                <a:spcPct val="110000"/>
              </a:lnSpc>
              <a:defRPr/>
            </a:pPr>
            <a:r>
              <a:rPr lang="en-US" b="1" kern="0" dirty="0">
                <a:solidFill>
                  <a:schemeClr val="bg1"/>
                </a:solidFill>
                <a:latin typeface="Segoe UI" panose="020B0502040204020203" pitchFamily="34" charset="0"/>
                <a:cs typeface="Segoe UI" panose="020B0502040204020203" pitchFamily="34" charset="0"/>
              </a:rPr>
              <a:t>Build a connected system of care with our partners</a:t>
            </a:r>
            <a:endParaRPr lang="en-US" b="1" kern="0" dirty="0">
              <a:solidFill>
                <a:schemeClr val="bg1"/>
              </a:solidFill>
              <a:cs typeface="Arial" panose="020B0604020202020204" pitchFamily="34" charset="0"/>
            </a:endParaRPr>
          </a:p>
        </p:txBody>
      </p:sp>
      <p:sp>
        <p:nvSpPr>
          <p:cNvPr id="24" name="TextBox 23">
            <a:extLst>
              <a:ext uri="{FF2B5EF4-FFF2-40B4-BE49-F238E27FC236}">
                <a16:creationId xmlns:a16="http://schemas.microsoft.com/office/drawing/2014/main" id="{F477D699-DDAA-C449-A36B-2309A37E9911}"/>
              </a:ext>
            </a:extLst>
          </p:cNvPr>
          <p:cNvSpPr txBox="1"/>
          <p:nvPr/>
        </p:nvSpPr>
        <p:spPr>
          <a:xfrm>
            <a:off x="6194494" y="1352398"/>
            <a:ext cx="2695543" cy="594586"/>
          </a:xfrm>
          <a:prstGeom prst="rect">
            <a:avLst/>
          </a:prstGeom>
          <a:noFill/>
        </p:spPr>
        <p:txBody>
          <a:bodyPr wrap="square" lIns="0" tIns="0" rIns="0" bIns="0" anchor="ctr" anchorCtr="0">
            <a:spAutoFit/>
          </a:bodyPr>
          <a:lstStyle/>
          <a:p>
            <a:pPr algn="ctr">
              <a:lnSpc>
                <a:spcPct val="110000"/>
              </a:lnSpc>
              <a:defRPr/>
            </a:pPr>
            <a:r>
              <a:rPr lang="en-US" b="1" kern="0" dirty="0">
                <a:solidFill>
                  <a:schemeClr val="bg1"/>
                </a:solidFill>
                <a:latin typeface="Segoe UI" panose="020B0502040204020203" pitchFamily="34" charset="0"/>
                <a:ea typeface="Calibri Light" charset="0"/>
                <a:cs typeface="Segoe UI" panose="020B0502040204020203" pitchFamily="34" charset="0"/>
              </a:rPr>
              <a:t>Optimize our operations for exemplary service</a:t>
            </a:r>
            <a:endParaRPr lang="en-US" b="1" kern="0" dirty="0">
              <a:solidFill>
                <a:schemeClr val="bg1"/>
              </a:solidFill>
              <a:cs typeface="Arial" panose="020B0604020202020204" pitchFamily="34" charset="0"/>
            </a:endParaRPr>
          </a:p>
        </p:txBody>
      </p:sp>
      <p:sp>
        <p:nvSpPr>
          <p:cNvPr id="25" name="TextBox 24">
            <a:extLst>
              <a:ext uri="{FF2B5EF4-FFF2-40B4-BE49-F238E27FC236}">
                <a16:creationId xmlns:a16="http://schemas.microsoft.com/office/drawing/2014/main" id="{C028A486-CF8E-9041-B882-453BE1DAB605}"/>
              </a:ext>
            </a:extLst>
          </p:cNvPr>
          <p:cNvSpPr txBox="1"/>
          <p:nvPr/>
        </p:nvSpPr>
        <p:spPr>
          <a:xfrm>
            <a:off x="9099276" y="1352395"/>
            <a:ext cx="2593667" cy="594586"/>
          </a:xfrm>
          <a:prstGeom prst="rect">
            <a:avLst/>
          </a:prstGeom>
          <a:noFill/>
        </p:spPr>
        <p:txBody>
          <a:bodyPr wrap="square" lIns="0" tIns="0" rIns="0" bIns="0" anchor="ctr" anchorCtr="0">
            <a:spAutoFit/>
          </a:bodyPr>
          <a:lstStyle/>
          <a:p>
            <a:pPr algn="ctr">
              <a:lnSpc>
                <a:spcPct val="110000"/>
              </a:lnSpc>
              <a:defRPr/>
            </a:pPr>
            <a:r>
              <a:rPr lang="en-US" b="1" kern="0" dirty="0">
                <a:solidFill>
                  <a:schemeClr val="bg1"/>
                </a:solidFill>
                <a:latin typeface="Segoe UI" panose="020B0502040204020203" pitchFamily="34" charset="0"/>
                <a:ea typeface="Calibri Light" charset="0"/>
                <a:cs typeface="Segoe UI" panose="020B0502040204020203" pitchFamily="34" charset="0"/>
              </a:rPr>
              <a:t>Develop and learn together</a:t>
            </a:r>
            <a:endParaRPr lang="en-US" b="1" kern="0" dirty="0">
              <a:solidFill>
                <a:schemeClr val="bg1"/>
              </a:solidFill>
              <a:cs typeface="Arial" panose="020B0604020202020204" pitchFamily="34" charset="0"/>
            </a:endParaRPr>
          </a:p>
        </p:txBody>
      </p:sp>
      <p:sp>
        <p:nvSpPr>
          <p:cNvPr id="26" name="TextBox 25">
            <a:extLst>
              <a:ext uri="{FF2B5EF4-FFF2-40B4-BE49-F238E27FC236}">
                <a16:creationId xmlns:a16="http://schemas.microsoft.com/office/drawing/2014/main" id="{7D8633C8-A834-8F43-91FA-34CFDC090100}"/>
              </a:ext>
            </a:extLst>
          </p:cNvPr>
          <p:cNvSpPr txBox="1"/>
          <p:nvPr/>
        </p:nvSpPr>
        <p:spPr>
          <a:xfrm>
            <a:off x="419879" y="3164554"/>
            <a:ext cx="2606364" cy="3708708"/>
          </a:xfrm>
          <a:prstGeom prst="rect">
            <a:avLst/>
          </a:prstGeom>
          <a:noFill/>
        </p:spPr>
        <p:txBody>
          <a:bodyPr wrap="square" lIns="0" tIns="0" rIns="0" bIns="0" rtlCol="0" anchor="t">
            <a:spAutoFit/>
          </a:bodyPr>
          <a:lstStyle/>
          <a:p>
            <a:pPr algn="ctr"/>
            <a:r>
              <a:rPr lang="en-US" sz="1050" b="1" dirty="0">
                <a:solidFill>
                  <a:schemeClr val="tx1">
                    <a:lumMod val="75000"/>
                    <a:lumOff val="25000"/>
                  </a:schemeClr>
                </a:solidFill>
                <a:latin typeface="Segoe UI"/>
                <a:cs typeface="Segoe UI"/>
              </a:rPr>
              <a:t>Work with partners to expand access and capacity:</a:t>
            </a:r>
            <a:r>
              <a:rPr lang="en-US" sz="1050" dirty="0">
                <a:solidFill>
                  <a:schemeClr val="tx1">
                    <a:lumMod val="75000"/>
                    <a:lumOff val="25000"/>
                  </a:schemeClr>
                </a:solidFill>
                <a:latin typeface="Segoe UI"/>
                <a:cs typeface="Segoe UI"/>
              </a:rPr>
              <a:t> Build capacity in a sustainable way to provide more people with access to primary care and address the growing pressures on our health system. Increase services and supports to address the priority care needs of our patients, including mental health, seniors’ care, preventative care and palliative care.</a:t>
            </a:r>
          </a:p>
          <a:p>
            <a:pPr algn="ctr"/>
            <a:endParaRPr lang="en-US" sz="600" b="1"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US" sz="1050" b="1" dirty="0">
                <a:solidFill>
                  <a:schemeClr val="tx1">
                    <a:lumMod val="75000"/>
                    <a:lumOff val="25000"/>
                  </a:schemeClr>
                </a:solidFill>
                <a:latin typeface="Segoe UI"/>
                <a:cs typeface="Segoe UI"/>
              </a:rPr>
              <a:t>Enhance our services and capacity to support francophone patients:  </a:t>
            </a:r>
            <a:r>
              <a:rPr lang="en-US" sz="1050" dirty="0">
                <a:solidFill>
                  <a:schemeClr val="tx1">
                    <a:lumMod val="75000"/>
                    <a:lumOff val="25000"/>
                  </a:schemeClr>
                </a:solidFill>
                <a:latin typeface="Segoe UI"/>
                <a:cs typeface="Segoe UI"/>
              </a:rPr>
              <a:t>Work with our francophone community and partners to improve navigation and access to care.</a:t>
            </a:r>
          </a:p>
          <a:p>
            <a:pPr algn="ctr"/>
            <a:endParaRPr lang="en-US" sz="600" dirty="0">
              <a:solidFill>
                <a:schemeClr val="tx1">
                  <a:lumMod val="75000"/>
                  <a:lumOff val="25000"/>
                </a:schemeClr>
              </a:solidFill>
              <a:latin typeface="Segoe UI"/>
              <a:cs typeface="Segoe UI"/>
            </a:endParaRPr>
          </a:p>
          <a:p>
            <a:pPr algn="ctr"/>
            <a:r>
              <a:rPr lang="en-US" sz="1050" b="1" dirty="0">
                <a:solidFill>
                  <a:schemeClr val="tx1">
                    <a:lumMod val="75000"/>
                    <a:lumOff val="25000"/>
                  </a:schemeClr>
                </a:solidFill>
                <a:latin typeface="Segoe UI"/>
                <a:cs typeface="Segoe UI"/>
              </a:rPr>
              <a:t>Strengthen our commitment to the principles of Truth and Reconciliation </a:t>
            </a:r>
            <a:r>
              <a:rPr lang="en-US" sz="1050" dirty="0">
                <a:solidFill>
                  <a:schemeClr val="tx1">
                    <a:lumMod val="75000"/>
                    <a:lumOff val="25000"/>
                  </a:schemeClr>
                </a:solidFill>
                <a:latin typeface="Segoe UI"/>
                <a:cs typeface="Segoe UI"/>
              </a:rPr>
              <a:t>to better support our Indigenous communities</a:t>
            </a:r>
            <a:endParaRPr lang="en-US" sz="700" dirty="0">
              <a:solidFill>
                <a:schemeClr val="tx1">
                  <a:lumMod val="75000"/>
                  <a:lumOff val="25000"/>
                </a:schemeClr>
              </a:solidFill>
              <a:latin typeface="Segoe UI" panose="020B0502040204020203" pitchFamily="34" charset="0"/>
              <a:cs typeface="Segoe UI" panose="020B0502040204020203" pitchFamily="34" charset="0"/>
            </a:endParaRPr>
          </a:p>
          <a:p>
            <a:pPr algn="ctr"/>
            <a:endParaRPr lang="en-US" sz="600"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US" sz="1050" b="1" dirty="0">
                <a:solidFill>
                  <a:schemeClr val="tx1">
                    <a:lumMod val="75000"/>
                    <a:lumOff val="25000"/>
                  </a:schemeClr>
                </a:solidFill>
                <a:latin typeface="Segoe UI" panose="020B0502040204020203" pitchFamily="34" charset="0"/>
                <a:cs typeface="Segoe UI" panose="020B0502040204020203" pitchFamily="34" charset="0"/>
              </a:rPr>
              <a:t>Expand our ability to meet the needs of our diverse communities</a:t>
            </a:r>
            <a:r>
              <a:rPr lang="en-US" sz="1050" dirty="0">
                <a:solidFill>
                  <a:schemeClr val="tx1">
                    <a:lumMod val="75000"/>
                    <a:lumOff val="25000"/>
                  </a:schemeClr>
                </a:solidFill>
                <a:latin typeface="Segoe UI" panose="020B0502040204020203" pitchFamily="34" charset="0"/>
                <a:cs typeface="Segoe UI" panose="020B0502040204020203" pitchFamily="34" charset="0"/>
              </a:rPr>
              <a:t>: Invest in supports for linguistically and culturally-appropriate care to support greater access for patients.</a:t>
            </a:r>
          </a:p>
        </p:txBody>
      </p:sp>
      <p:sp>
        <p:nvSpPr>
          <p:cNvPr id="30" name="TextBox 29">
            <a:extLst>
              <a:ext uri="{FF2B5EF4-FFF2-40B4-BE49-F238E27FC236}">
                <a16:creationId xmlns:a16="http://schemas.microsoft.com/office/drawing/2014/main" id="{7B4B0F64-6454-C44E-8642-6A0412F17602}"/>
              </a:ext>
            </a:extLst>
          </p:cNvPr>
          <p:cNvSpPr txBox="1"/>
          <p:nvPr/>
        </p:nvSpPr>
        <p:spPr>
          <a:xfrm>
            <a:off x="4312866" y="697625"/>
            <a:ext cx="650555" cy="276999"/>
          </a:xfrm>
          <a:prstGeom prst="rect">
            <a:avLst/>
          </a:prstGeom>
          <a:noFill/>
        </p:spPr>
        <p:txBody>
          <a:bodyPr wrap="square" lIns="0" tIns="0" rIns="0" bIns="0">
            <a:spAutoFit/>
          </a:bodyPr>
          <a:lstStyle/>
          <a:p>
            <a:pPr algn="ctr"/>
            <a:r>
              <a:rPr lang="en-US" b="1" dirty="0">
                <a:solidFill>
                  <a:schemeClr val="bg1"/>
                </a:solidFill>
                <a:latin typeface="Segoe UI" panose="020B0502040204020203" pitchFamily="34" charset="0"/>
                <a:cs typeface="Segoe UI" panose="020B0502040204020203" pitchFamily="34" charset="0"/>
              </a:rPr>
              <a:t> </a:t>
            </a:r>
            <a:endParaRPr lang="en-BR" b="1" dirty="0">
              <a:solidFill>
                <a:schemeClr val="bg1"/>
              </a:solidFill>
              <a:latin typeface="Segoe UI" panose="020B0502040204020203" pitchFamily="34" charset="0"/>
              <a:cs typeface="Segoe UI" panose="020B0502040204020203" pitchFamily="34" charset="0"/>
            </a:endParaRPr>
          </a:p>
        </p:txBody>
      </p:sp>
      <p:sp>
        <p:nvSpPr>
          <p:cNvPr id="33" name="TextBox 32">
            <a:extLst>
              <a:ext uri="{FF2B5EF4-FFF2-40B4-BE49-F238E27FC236}">
                <a16:creationId xmlns:a16="http://schemas.microsoft.com/office/drawing/2014/main" id="{0AE20792-42DE-A94F-9668-545F8B3D19EA}"/>
              </a:ext>
            </a:extLst>
          </p:cNvPr>
          <p:cNvSpPr txBox="1"/>
          <p:nvPr/>
        </p:nvSpPr>
        <p:spPr>
          <a:xfrm>
            <a:off x="3301927" y="3182147"/>
            <a:ext cx="2659236" cy="3600986"/>
          </a:xfrm>
          <a:prstGeom prst="rect">
            <a:avLst/>
          </a:prstGeom>
          <a:noFill/>
        </p:spPr>
        <p:txBody>
          <a:bodyPr wrap="square" lIns="0" tIns="0" rIns="0" bIns="0" rtlCol="0" anchor="t">
            <a:spAutoFit/>
          </a:bodyPr>
          <a:lstStyle/>
          <a:p>
            <a:pPr algn="ctr"/>
            <a:r>
              <a:rPr lang="en-US" sz="1100" b="1" dirty="0">
                <a:solidFill>
                  <a:schemeClr val="tx1">
                    <a:lumMod val="75000"/>
                    <a:lumOff val="25000"/>
                  </a:schemeClr>
                </a:solidFill>
                <a:latin typeface="Segoe UI" panose="020B0502040204020203" pitchFamily="34" charset="0"/>
                <a:cs typeface="Segoe UI" panose="020B0502040204020203" pitchFamily="34" charset="0"/>
              </a:rPr>
              <a:t>Advance the development of primary care for our region:</a:t>
            </a:r>
            <a:r>
              <a:rPr lang="en-US" sz="1100" dirty="0">
                <a:solidFill>
                  <a:schemeClr val="tx1">
                    <a:lumMod val="75000"/>
                    <a:lumOff val="25000"/>
                  </a:schemeClr>
                </a:solidFill>
                <a:latin typeface="Segoe UI" panose="020B0502040204020203" pitchFamily="34" charset="0"/>
                <a:cs typeface="Segoe UI" panose="020B0502040204020203" pitchFamily="34" charset="0"/>
              </a:rPr>
              <a:t> Partner with Mississauga Ontario Health Team, our Primary Care Network, and Trillium Health Partners to proactively lead the development of a regional system of integrated primary care.</a:t>
            </a:r>
          </a:p>
          <a:p>
            <a:pPr algn="ctr"/>
            <a:endParaRPr lang="en-US" sz="700" b="1"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US" sz="1100" b="1" dirty="0">
                <a:solidFill>
                  <a:schemeClr val="tx1">
                    <a:lumMod val="75000"/>
                    <a:lumOff val="25000"/>
                  </a:schemeClr>
                </a:solidFill>
                <a:latin typeface="Segoe UI"/>
                <a:cs typeface="Segoe UI"/>
              </a:rPr>
              <a:t>Partner to improve connections with specialists: </a:t>
            </a:r>
            <a:r>
              <a:rPr lang="en-US" sz="1100" dirty="0">
                <a:solidFill>
                  <a:schemeClr val="tx1">
                    <a:lumMod val="75000"/>
                    <a:lumOff val="25000"/>
                  </a:schemeClr>
                </a:solidFill>
                <a:latin typeface="Segoe UI"/>
                <a:cs typeface="Segoe UI"/>
              </a:rPr>
              <a:t>Work with our hospital and specialists to improve delivery of integrated care and optimize patient communication and follow-up. </a:t>
            </a:r>
            <a:endParaRPr lang="en-US" sz="1100" b="1" dirty="0">
              <a:solidFill>
                <a:schemeClr val="tx1">
                  <a:lumMod val="75000"/>
                  <a:lumOff val="25000"/>
                </a:schemeClr>
              </a:solidFill>
              <a:latin typeface="Segoe UI"/>
              <a:cs typeface="Segoe UI"/>
            </a:endParaRPr>
          </a:p>
          <a:p>
            <a:pPr algn="ctr"/>
            <a:endParaRPr lang="en-US" sz="700" b="1"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US" sz="1100" b="1" dirty="0">
                <a:solidFill>
                  <a:schemeClr val="tx1">
                    <a:lumMod val="75000"/>
                    <a:lumOff val="25000"/>
                  </a:schemeClr>
                </a:solidFill>
                <a:latin typeface="Segoe UI"/>
                <a:cs typeface="Segoe UI"/>
              </a:rPr>
              <a:t>Expand outreach and education: </a:t>
            </a:r>
            <a:r>
              <a:rPr lang="en-US" sz="1100" dirty="0">
                <a:solidFill>
                  <a:schemeClr val="tx1">
                    <a:lumMod val="75000"/>
                    <a:lumOff val="25000"/>
                  </a:schemeClr>
                </a:solidFill>
                <a:latin typeface="Segoe UI"/>
                <a:cs typeface="Segoe UI"/>
              </a:rPr>
              <a:t>Increase education and awareness of the services we offer to partners, patients, and our community, including by upgrading our website. Empower patients to understand and navigate the health system and support them to learn how to manage their own health and wellness.</a:t>
            </a:r>
          </a:p>
        </p:txBody>
      </p:sp>
      <p:sp>
        <p:nvSpPr>
          <p:cNvPr id="34" name="TextBox 33">
            <a:extLst>
              <a:ext uri="{FF2B5EF4-FFF2-40B4-BE49-F238E27FC236}">
                <a16:creationId xmlns:a16="http://schemas.microsoft.com/office/drawing/2014/main" id="{6DE5B30F-B27A-234C-A698-E2DFB2E38E4F}"/>
              </a:ext>
            </a:extLst>
          </p:cNvPr>
          <p:cNvSpPr txBox="1"/>
          <p:nvPr/>
        </p:nvSpPr>
        <p:spPr>
          <a:xfrm>
            <a:off x="6253181" y="3164554"/>
            <a:ext cx="2658842" cy="3831818"/>
          </a:xfrm>
          <a:prstGeom prst="rect">
            <a:avLst/>
          </a:prstGeom>
          <a:noFill/>
        </p:spPr>
        <p:txBody>
          <a:bodyPr wrap="square" lIns="0" tIns="0" rIns="0" bIns="0" rtlCol="0" anchor="t">
            <a:spAutoFit/>
          </a:bodyPr>
          <a:lstStyle/>
          <a:p>
            <a:pPr algn="ctr"/>
            <a:r>
              <a:rPr lang="en-US" sz="1000" b="1" dirty="0">
                <a:solidFill>
                  <a:schemeClr val="tx1">
                    <a:lumMod val="75000"/>
                    <a:lumOff val="25000"/>
                  </a:schemeClr>
                </a:solidFill>
                <a:latin typeface="Segoe UI"/>
                <a:cs typeface="Segoe UI"/>
              </a:rPr>
              <a:t>Enhance our Patient Communication and Digital Systems: </a:t>
            </a:r>
            <a:r>
              <a:rPr lang="en-US" sz="1000" dirty="0">
                <a:solidFill>
                  <a:schemeClr val="tx1">
                    <a:lumMod val="75000"/>
                    <a:lumOff val="25000"/>
                  </a:schemeClr>
                </a:solidFill>
                <a:latin typeface="Segoe UI"/>
                <a:cs typeface="Segoe UI"/>
              </a:rPr>
              <a:t>Implement a digital optimization strategy that addresses the needs of our patients and teams with improved telephone and triaging systems, communication platforms, appointment booking, AI, virtual care, and access to information. Invest in data capture and collection to enable us to improve patient care and clinic operations.</a:t>
            </a:r>
          </a:p>
          <a:p>
            <a:pPr algn="ctr"/>
            <a:endParaRPr lang="en-US" sz="600"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US" sz="1000" b="1" dirty="0">
                <a:solidFill>
                  <a:schemeClr val="tx1">
                    <a:lumMod val="75000"/>
                    <a:lumOff val="25000"/>
                  </a:schemeClr>
                </a:solidFill>
                <a:latin typeface="Segoe UI"/>
                <a:cs typeface="Segoe UI"/>
              </a:rPr>
              <a:t>Improve internal integration and team-work: </a:t>
            </a:r>
            <a:r>
              <a:rPr lang="en-US" sz="1000" dirty="0">
                <a:solidFill>
                  <a:schemeClr val="tx1">
                    <a:lumMod val="75000"/>
                    <a:lumOff val="25000"/>
                  </a:schemeClr>
                </a:solidFill>
                <a:latin typeface="Segoe UI"/>
                <a:cs typeface="Segoe UI"/>
              </a:rPr>
              <a:t>Engage staff and physicians to enhance standard processes for operations and improve cross-collaboration across our practice. </a:t>
            </a:r>
          </a:p>
          <a:p>
            <a:pPr algn="ctr"/>
            <a:endParaRPr lang="en-US" sz="600" dirty="0">
              <a:solidFill>
                <a:schemeClr val="tx1">
                  <a:lumMod val="75000"/>
                  <a:lumOff val="25000"/>
                </a:schemeClr>
              </a:solidFill>
              <a:latin typeface="Segoe UI"/>
              <a:cs typeface="Segoe UI"/>
            </a:endParaRPr>
          </a:p>
          <a:p>
            <a:pPr algn="ctr"/>
            <a:r>
              <a:rPr lang="en-US" sz="1000" b="1" dirty="0">
                <a:solidFill>
                  <a:schemeClr val="tx1">
                    <a:lumMod val="75000"/>
                    <a:lumOff val="25000"/>
                  </a:schemeClr>
                </a:solidFill>
                <a:latin typeface="Segoe UI"/>
                <a:cs typeface="Segoe UI"/>
              </a:rPr>
              <a:t>Strengthen our people and teams: </a:t>
            </a:r>
            <a:r>
              <a:rPr lang="en-US" sz="1000" dirty="0">
                <a:solidFill>
                  <a:schemeClr val="tx1">
                    <a:lumMod val="75000"/>
                    <a:lumOff val="25000"/>
                  </a:schemeClr>
                </a:solidFill>
                <a:latin typeface="Segoe UI"/>
                <a:cs typeface="Segoe UI"/>
              </a:rPr>
              <a:t>Expand supports for team-building, wellness, and professional development to support our staff, clinicians and physicians to thrive.</a:t>
            </a:r>
          </a:p>
          <a:p>
            <a:pPr algn="ctr"/>
            <a:endParaRPr lang="en-US" sz="600" dirty="0">
              <a:solidFill>
                <a:schemeClr val="tx1">
                  <a:lumMod val="75000"/>
                  <a:lumOff val="25000"/>
                </a:schemeClr>
              </a:solidFill>
              <a:latin typeface="Segoe UI"/>
              <a:cs typeface="Segoe UI"/>
            </a:endParaRPr>
          </a:p>
          <a:p>
            <a:pPr algn="ctr"/>
            <a:r>
              <a:rPr lang="en-US" sz="1000" b="1" dirty="0">
                <a:solidFill>
                  <a:schemeClr val="tx1">
                    <a:lumMod val="75000"/>
                    <a:lumOff val="25000"/>
                  </a:schemeClr>
                </a:solidFill>
                <a:latin typeface="Segoe UI"/>
                <a:cs typeface="Segoe UI"/>
              </a:rPr>
              <a:t>Plan for our future space needs</a:t>
            </a:r>
            <a:r>
              <a:rPr lang="en-US" sz="1000" dirty="0">
                <a:solidFill>
                  <a:schemeClr val="tx1">
                    <a:lumMod val="75000"/>
                    <a:lumOff val="25000"/>
                  </a:schemeClr>
                </a:solidFill>
                <a:latin typeface="Segoe UI"/>
                <a:cs typeface="Segoe UI"/>
              </a:rPr>
              <a:t>: Assess our evolving space needs to better support our teams and ensure we achieve long-term value in our operations.</a:t>
            </a:r>
          </a:p>
          <a:p>
            <a:pPr algn="ctr"/>
            <a:endParaRPr lang="en-US" sz="500" dirty="0">
              <a:solidFill>
                <a:schemeClr val="tx1">
                  <a:lumMod val="75000"/>
                  <a:lumOff val="25000"/>
                </a:schemeClr>
              </a:solidFill>
              <a:latin typeface="Segoe UI" panose="020B0502040204020203" pitchFamily="34" charset="0"/>
              <a:cs typeface="Segoe UI" panose="020B0502040204020203" pitchFamily="34" charset="0"/>
            </a:endParaRPr>
          </a:p>
        </p:txBody>
      </p:sp>
      <p:sp>
        <p:nvSpPr>
          <p:cNvPr id="35" name="TextBox 34">
            <a:extLst>
              <a:ext uri="{FF2B5EF4-FFF2-40B4-BE49-F238E27FC236}">
                <a16:creationId xmlns:a16="http://schemas.microsoft.com/office/drawing/2014/main" id="{8E9E1C7C-796F-EE40-9244-EDF9237596EE}"/>
              </a:ext>
            </a:extLst>
          </p:cNvPr>
          <p:cNvSpPr txBox="1"/>
          <p:nvPr/>
        </p:nvSpPr>
        <p:spPr>
          <a:xfrm>
            <a:off x="9132007" y="3164554"/>
            <a:ext cx="2656057" cy="3742115"/>
          </a:xfrm>
          <a:prstGeom prst="rect">
            <a:avLst/>
          </a:prstGeom>
          <a:noFill/>
        </p:spPr>
        <p:txBody>
          <a:bodyPr wrap="square" lIns="0" tIns="0" rIns="0" bIns="0" rtlCol="0">
            <a:spAutoFit/>
          </a:bodyPr>
          <a:lstStyle/>
          <a:p>
            <a:pPr algn="ctr"/>
            <a:r>
              <a:rPr lang="en-US" sz="1050" b="1" dirty="0">
                <a:solidFill>
                  <a:schemeClr val="tx1">
                    <a:lumMod val="75000"/>
                    <a:lumOff val="25000"/>
                  </a:schemeClr>
                </a:solidFill>
                <a:latin typeface="Segoe UI" panose="020B0502040204020203" pitchFamily="34" charset="0"/>
                <a:cs typeface="Segoe UI" panose="020B0502040204020203" pitchFamily="34" charset="0"/>
              </a:rPr>
              <a:t>Promote the future of family medicine: </a:t>
            </a:r>
            <a:r>
              <a:rPr lang="en-US" sz="1050" dirty="0">
                <a:solidFill>
                  <a:schemeClr val="tx1">
                    <a:lumMod val="75000"/>
                    <a:lumOff val="25000"/>
                  </a:schemeClr>
                </a:solidFill>
                <a:latin typeface="Segoe UI" panose="020B0502040204020203" pitchFamily="34" charset="0"/>
                <a:cs typeface="Segoe UI" panose="020B0502040204020203" pitchFamily="34" charset="0"/>
              </a:rPr>
              <a:t>Strengthen our academic connections with the University of Toronto. Build our capacity to leverage the best possible evidence for improving quality of care and continue to develop our academic partnerships.</a:t>
            </a:r>
          </a:p>
          <a:p>
            <a:pPr algn="ctr"/>
            <a:endParaRPr lang="en-US" sz="600"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US" sz="1050" b="1" dirty="0">
                <a:solidFill>
                  <a:schemeClr val="tx1">
                    <a:lumMod val="75000"/>
                    <a:lumOff val="25000"/>
                  </a:schemeClr>
                </a:solidFill>
                <a:latin typeface="Segoe UI" panose="020B0502040204020203" pitchFamily="34" charset="0"/>
                <a:cs typeface="Segoe UI" panose="020B0502040204020203" pitchFamily="34" charset="0"/>
              </a:rPr>
              <a:t>Strengthen our Residency program: </a:t>
            </a:r>
            <a:r>
              <a:rPr lang="en-US" sz="1050" dirty="0">
                <a:solidFill>
                  <a:schemeClr val="tx1">
                    <a:lumMod val="75000"/>
                    <a:lumOff val="25000"/>
                  </a:schemeClr>
                </a:solidFill>
                <a:latin typeface="Segoe UI" panose="020B0502040204020203" pitchFamily="34" charset="0"/>
                <a:cs typeface="Segoe UI" panose="020B0502040204020203" pitchFamily="34" charset="0"/>
              </a:rPr>
              <a:t>Assess and plan for continuous improvements to our teaching program with the University of Toronto and work with patients and learners to enhance their experiences.</a:t>
            </a:r>
          </a:p>
          <a:p>
            <a:pPr algn="ctr"/>
            <a:endParaRPr lang="en-US" sz="600"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US" sz="1050" b="1" dirty="0">
                <a:solidFill>
                  <a:schemeClr val="tx1">
                    <a:lumMod val="75000"/>
                    <a:lumOff val="25000"/>
                  </a:schemeClr>
                </a:solidFill>
                <a:latin typeface="Segoe UI" panose="020B0502040204020203" pitchFamily="34" charset="0"/>
                <a:cs typeface="Segoe UI" panose="020B0502040204020203" pitchFamily="34" charset="0"/>
              </a:rPr>
              <a:t>Develop our inter-professional team-based care:</a:t>
            </a:r>
            <a:r>
              <a:rPr lang="en-US" sz="1050" dirty="0">
                <a:solidFill>
                  <a:schemeClr val="tx1">
                    <a:lumMod val="75000"/>
                    <a:lumOff val="25000"/>
                  </a:schemeClr>
                </a:solidFill>
                <a:latin typeface="Segoe UI" panose="020B0502040204020203" pitchFamily="34" charset="0"/>
                <a:cs typeface="Segoe UI" panose="020B0502040204020203" pitchFamily="34" charset="0"/>
              </a:rPr>
              <a:t> Leverage and develop the strength of our inter-professional staff and support our clinicians and learners to operate to their full scope of practice.</a:t>
            </a:r>
          </a:p>
          <a:p>
            <a:pPr algn="ctr"/>
            <a:endParaRPr lang="en-US" sz="1050" dirty="0">
              <a:solidFill>
                <a:schemeClr val="tx1">
                  <a:lumMod val="75000"/>
                  <a:lumOff val="25000"/>
                </a:schemeClr>
              </a:solidFill>
              <a:latin typeface="Segoe UI" panose="020B0502040204020203" pitchFamily="34" charset="0"/>
              <a:cs typeface="Segoe UI" panose="020B0502040204020203" pitchFamily="34" charset="0"/>
            </a:endParaRPr>
          </a:p>
          <a:p>
            <a:pPr algn="ctr"/>
            <a:r>
              <a:rPr lang="en-US" sz="1050" b="1" dirty="0">
                <a:solidFill>
                  <a:schemeClr val="tx1">
                    <a:lumMod val="75000"/>
                    <a:lumOff val="25000"/>
                  </a:schemeClr>
                </a:solidFill>
                <a:latin typeface="Segoe UI" panose="020B0502040204020203" pitchFamily="34" charset="0"/>
                <a:cs typeface="Segoe UI" panose="020B0502040204020203" pitchFamily="34" charset="0"/>
              </a:rPr>
              <a:t>Establish a Patient and Family Council: </a:t>
            </a:r>
            <a:r>
              <a:rPr lang="en-US" sz="1050" dirty="0">
                <a:solidFill>
                  <a:schemeClr val="tx1">
                    <a:lumMod val="75000"/>
                    <a:lumOff val="25000"/>
                  </a:schemeClr>
                </a:solidFill>
                <a:latin typeface="Segoe UI" panose="020B0502040204020203" pitchFamily="34" charset="0"/>
                <a:cs typeface="Segoe UI" panose="020B0502040204020203" pitchFamily="34" charset="0"/>
              </a:rPr>
              <a:t>Continue improving our care and services through ongoing co-design and feedback with our community.</a:t>
            </a:r>
            <a:endParaRPr lang="en-US" sz="800" dirty="0">
              <a:solidFill>
                <a:schemeClr val="tx1">
                  <a:lumMod val="75000"/>
                  <a:lumOff val="25000"/>
                </a:schemeClr>
              </a:solidFill>
              <a:latin typeface="Segoe UI" panose="020B0502040204020203" pitchFamily="34" charset="0"/>
              <a:cs typeface="Segoe UI" panose="020B0502040204020203" pitchFamily="34" charset="0"/>
            </a:endParaRPr>
          </a:p>
          <a:p>
            <a:pPr algn="ctr"/>
            <a:endParaRPr lang="en-US" sz="1067" dirty="0">
              <a:solidFill>
                <a:schemeClr val="tx1">
                  <a:lumMod val="75000"/>
                  <a:lumOff val="25000"/>
                </a:schemeClr>
              </a:solidFill>
              <a:latin typeface="Segoe UI" panose="020B0502040204020203" pitchFamily="34" charset="0"/>
              <a:cs typeface="Segoe UI" panose="020B0502040204020203" pitchFamily="34" charset="0"/>
            </a:endParaRPr>
          </a:p>
        </p:txBody>
      </p:sp>
      <p:pic>
        <p:nvPicPr>
          <p:cNvPr id="3" name="Graphic 2" descr="Lights On with solid fill">
            <a:extLst>
              <a:ext uri="{FF2B5EF4-FFF2-40B4-BE49-F238E27FC236}">
                <a16:creationId xmlns:a16="http://schemas.microsoft.com/office/drawing/2014/main" id="{7E28D6C8-6931-6702-62A6-7E37E16411B1}"/>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7198900" y="651797"/>
            <a:ext cx="597723" cy="597723"/>
          </a:xfrm>
          <a:prstGeom prst="rect">
            <a:avLst/>
          </a:prstGeom>
        </p:spPr>
      </p:pic>
      <p:pic>
        <p:nvPicPr>
          <p:cNvPr id="4" name="Graphic 3" descr="Connections with solid fill">
            <a:extLst>
              <a:ext uri="{FF2B5EF4-FFF2-40B4-BE49-F238E27FC236}">
                <a16:creationId xmlns:a16="http://schemas.microsoft.com/office/drawing/2014/main" id="{8BFC8CFB-2FAB-C0BF-EC7B-3C064C5BF10E}"/>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4345234" y="646939"/>
            <a:ext cx="554564" cy="554564"/>
          </a:xfrm>
          <a:prstGeom prst="rect">
            <a:avLst/>
          </a:prstGeom>
        </p:spPr>
      </p:pic>
      <p:pic>
        <p:nvPicPr>
          <p:cNvPr id="5" name="Graphic 4" descr="Bar graph with upward trend with solid fill">
            <a:extLst>
              <a:ext uri="{FF2B5EF4-FFF2-40B4-BE49-F238E27FC236}">
                <a16:creationId xmlns:a16="http://schemas.microsoft.com/office/drawing/2014/main" id="{1416A753-6BC6-70B9-3CDF-5B0B7AF818F2}"/>
              </a:ext>
            </a:extLst>
          </p:cNvPr>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1473306" y="630410"/>
            <a:ext cx="559955" cy="559955"/>
          </a:xfrm>
          <a:prstGeom prst="rect">
            <a:avLst/>
          </a:prstGeom>
        </p:spPr>
      </p:pic>
      <p:pic>
        <p:nvPicPr>
          <p:cNvPr id="6" name="Graphic 5" descr="Group success with solid fill">
            <a:extLst>
              <a:ext uri="{FF2B5EF4-FFF2-40B4-BE49-F238E27FC236}">
                <a16:creationId xmlns:a16="http://schemas.microsoft.com/office/drawing/2014/main" id="{310F0F66-D73C-265B-17E2-4BC39A0FA36F}"/>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0134489" y="653368"/>
            <a:ext cx="561927" cy="561927"/>
          </a:xfrm>
          <a:prstGeom prst="rect">
            <a:avLst/>
          </a:prstGeom>
        </p:spPr>
      </p:pic>
    </p:spTree>
    <p:extLst>
      <p:ext uri="{BB962C8B-B14F-4D97-AF65-F5344CB8AC3E}">
        <p14:creationId xmlns:p14="http://schemas.microsoft.com/office/powerpoint/2010/main" val="1360743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26585</TotalTime>
  <Words>948</Words>
  <Application>Microsoft Macintosh PowerPoint</Application>
  <PresentationFormat>Widescreen</PresentationFormat>
  <Paragraphs>73</Paragraphs>
  <Slides>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Aptos</vt:lpstr>
      <vt:lpstr>Aptos Display</vt:lpstr>
      <vt:lpstr>Arial</vt:lpstr>
      <vt:lpstr>Calibri</vt:lpstr>
      <vt:lpstr>Segoe UI</vt:lpstr>
      <vt:lpstr>Segoe UI Black</vt:lpstr>
      <vt:lpstr>Office Theme</vt:lpstr>
      <vt:lpstr>CVFHT: 5 Year Strategic Priorities and Objectives 2025-2030</vt:lpstr>
      <vt:lpstr>CVFHT: Strategic Priorities 2025-2030 </vt:lpstr>
      <vt:lpstr>CVFHT: 5 Year Strategic Priorities and Objectives 2025-2030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Anne Wojtak</cp:lastModifiedBy>
  <cp:revision>263</cp:revision>
  <cp:lastPrinted>2024-09-14T17:44:20Z</cp:lastPrinted>
  <dcterms:created xsi:type="dcterms:W3CDTF">2013-07-15T20:26:40Z</dcterms:created>
  <dcterms:modified xsi:type="dcterms:W3CDTF">2025-04-05T20:58:37Z</dcterms:modified>
</cp:coreProperties>
</file>