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5" r:id="rId1"/>
  </p:sldMasterIdLst>
  <p:notesMasterIdLst>
    <p:notesMasterId r:id="rId5"/>
  </p:notesMasterIdLst>
  <p:sldIdLst>
    <p:sldId id="569" r:id="rId2"/>
    <p:sldId id="276" r:id="rId3"/>
    <p:sldId id="374" r:id="rId4"/>
  </p:sldIdLst>
  <p:sldSz cx="12192000" cy="7542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76"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B332"/>
    <a:srgbClr val="8CAD9E"/>
    <a:srgbClr val="FF7E79"/>
    <a:srgbClr val="F5A231"/>
    <a:srgbClr val="FFD579"/>
    <a:srgbClr val="7A81FF"/>
    <a:srgbClr val="D56A00"/>
    <a:srgbClr val="30A8CB"/>
    <a:srgbClr val="9199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16" autoAdjust="0"/>
    <p:restoredTop sz="94660"/>
  </p:normalViewPr>
  <p:slideViewPr>
    <p:cSldViewPr snapToGrid="0">
      <p:cViewPr varScale="1">
        <p:scale>
          <a:sx n="100" d="100"/>
          <a:sy n="100" d="100"/>
        </p:scale>
        <p:origin x="1856" y="464"/>
      </p:cViewPr>
      <p:guideLst>
        <p:guide orient="horz" pos="2376"/>
        <p:guide pos="3840"/>
      </p:guideLst>
    </p:cSldViewPr>
  </p:slideViewPr>
  <p:notesTextViewPr>
    <p:cViewPr>
      <p:scale>
        <a:sx n="1" d="1"/>
        <a:sy n="1" d="1"/>
      </p:scale>
      <p:origin x="0" y="0"/>
    </p:cViewPr>
  </p:notesTextViewPr>
  <p:notesViewPr>
    <p:cSldViewPr snapToGrid="0">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CD649C-EAE0-2C44-BC4C-F06B95C1C4C0}" type="datetimeFigureOut">
              <a:rPr lang="en-CA" smtClean="0"/>
              <a:t>2025-04-05</a:t>
            </a:fld>
            <a:endParaRPr lang="en-CA"/>
          </a:p>
        </p:txBody>
      </p:sp>
      <p:sp>
        <p:nvSpPr>
          <p:cNvPr id="4" name="Slide Image Placeholder 3"/>
          <p:cNvSpPr>
            <a:spLocks noGrp="1" noRot="1" noChangeAspect="1"/>
          </p:cNvSpPr>
          <p:nvPr>
            <p:ph type="sldImg" idx="2"/>
          </p:nvPr>
        </p:nvSpPr>
        <p:spPr>
          <a:xfrm>
            <a:off x="935038" y="1143000"/>
            <a:ext cx="4987925"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0E85B-5F6F-4242-A6E6-6E89B9F93B09}" type="slidenum">
              <a:rPr lang="en-CA" smtClean="0"/>
              <a:t>‹#›</a:t>
            </a:fld>
            <a:endParaRPr lang="en-CA"/>
          </a:p>
        </p:txBody>
      </p:sp>
    </p:spTree>
    <p:extLst>
      <p:ext uri="{BB962C8B-B14F-4D97-AF65-F5344CB8AC3E}">
        <p14:creationId xmlns:p14="http://schemas.microsoft.com/office/powerpoint/2010/main" val="2878964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B4632E2-C8DC-4091-AA6E-1D81357B2ABC}" type="slidenum">
              <a:rPr lang="en-CA" smtClean="0"/>
              <a:t>1</a:t>
            </a:fld>
            <a:endParaRPr lang="en-CA"/>
          </a:p>
        </p:txBody>
      </p:sp>
    </p:spTree>
    <p:extLst>
      <p:ext uri="{BB962C8B-B14F-4D97-AF65-F5344CB8AC3E}">
        <p14:creationId xmlns:p14="http://schemas.microsoft.com/office/powerpoint/2010/main" val="267230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5038" y="1143000"/>
            <a:ext cx="4987925" cy="308610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FE90E85B-5F6F-4242-A6E6-6E89B9F93B09}" type="slidenum">
              <a:rPr lang="en-CA" smtClean="0"/>
              <a:t>2</a:t>
            </a:fld>
            <a:endParaRPr lang="en-CA"/>
          </a:p>
        </p:txBody>
      </p:sp>
    </p:spTree>
    <p:extLst>
      <p:ext uri="{BB962C8B-B14F-4D97-AF65-F5344CB8AC3E}">
        <p14:creationId xmlns:p14="http://schemas.microsoft.com/office/powerpoint/2010/main" val="2731055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5038" y="1143000"/>
            <a:ext cx="4987925" cy="30861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22645A4-3BE4-7C41-9610-C885D32B08D5}" type="slidenum">
              <a:rPr lang="en-US" smtClean="0"/>
              <a:t>3</a:t>
            </a:fld>
            <a:endParaRPr lang="en-US" dirty="0"/>
          </a:p>
        </p:txBody>
      </p:sp>
    </p:spTree>
    <p:extLst>
      <p:ext uri="{BB962C8B-B14F-4D97-AF65-F5344CB8AC3E}">
        <p14:creationId xmlns:p14="http://schemas.microsoft.com/office/powerpoint/2010/main" val="2294045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4340"/>
            <a:ext cx="9144000" cy="2625807"/>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961408"/>
            <a:ext cx="9144000" cy="182095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56208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468581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01553"/>
            <a:ext cx="2628900" cy="63916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01553"/>
            <a:ext cx="7734300" cy="63916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4126598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526578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880316"/>
            <a:ext cx="10515600" cy="3137351"/>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5047348"/>
            <a:ext cx="10515600" cy="1649859"/>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561434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2007765"/>
            <a:ext cx="5181600" cy="47854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007765"/>
            <a:ext cx="5181600" cy="47854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52081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401553"/>
            <a:ext cx="10515600" cy="145781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848890"/>
            <a:ext cx="5157787" cy="9061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755003"/>
            <a:ext cx="5157787" cy="4052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848890"/>
            <a:ext cx="5183188" cy="9061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755003"/>
            <a:ext cx="5183188" cy="4052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162691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4/5/25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448894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4/5/25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575212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502814"/>
            <a:ext cx="3932237" cy="175985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1085939"/>
            <a:ext cx="6172200" cy="53598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9" y="2262664"/>
            <a:ext cx="3932237" cy="41918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119154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502814"/>
            <a:ext cx="3932237" cy="175985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1085939"/>
            <a:ext cx="6172200" cy="535986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9" y="2262664"/>
            <a:ext cx="3932237" cy="41918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495369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01553"/>
            <a:ext cx="10515600" cy="145781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2007765"/>
            <a:ext cx="10515600" cy="47854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990515"/>
            <a:ext cx="2743200" cy="401553"/>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4/5/25</a:t>
            </a:fld>
            <a:endParaRPr lang="en-US" dirty="0"/>
          </a:p>
        </p:txBody>
      </p:sp>
      <p:sp>
        <p:nvSpPr>
          <p:cNvPr id="5" name="Footer Placeholder 4"/>
          <p:cNvSpPr>
            <a:spLocks noGrp="1"/>
          </p:cNvSpPr>
          <p:nvPr>
            <p:ph type="ftr" sz="quarter" idx="3"/>
          </p:nvPr>
        </p:nvSpPr>
        <p:spPr>
          <a:xfrm>
            <a:off x="4038600" y="6990515"/>
            <a:ext cx="4114800" cy="401553"/>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8610600" y="6990515"/>
            <a:ext cx="2743200" cy="401553"/>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dirty="0"/>
          </a:p>
        </p:txBody>
      </p:sp>
    </p:spTree>
    <p:extLst>
      <p:ext uri="{BB962C8B-B14F-4D97-AF65-F5344CB8AC3E}">
        <p14:creationId xmlns:p14="http://schemas.microsoft.com/office/powerpoint/2010/main" val="1971225172"/>
      </p:ext>
    </p:extLst>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5.svg"/><Relationship Id="rId4" Type="http://schemas.openxmlformats.org/officeDocument/2006/relationships/image" Target="../media/image3.svg"/><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1207" y="601134"/>
            <a:ext cx="8729586" cy="729208"/>
          </a:xfrm>
        </p:spPr>
        <p:txBody>
          <a:bodyPr>
            <a:noAutofit/>
          </a:bodyPr>
          <a:lstStyle/>
          <a:p>
            <a:pPr algn="ctr"/>
            <a:r>
              <a:rPr lang="en-US" sz="2800" b="1" dirty="0"/>
              <a:t>Équipe de Santé </a:t>
            </a:r>
            <a:r>
              <a:rPr lang="en-US" sz="2800" b="1" dirty="0" err="1"/>
              <a:t>Familiale</a:t>
            </a:r>
            <a:r>
              <a:rPr lang="en-US" sz="2800" b="1" dirty="0"/>
              <a:t> de Credit Valley : </a:t>
            </a:r>
            <a:br>
              <a:rPr lang="en-US" sz="2800" b="1" dirty="0"/>
            </a:br>
            <a:r>
              <a:rPr lang="en-US" sz="2800" b="1" dirty="0" err="1"/>
              <a:t>Priorités</a:t>
            </a:r>
            <a:r>
              <a:rPr lang="en-US" sz="2800" b="1" dirty="0"/>
              <a:t> </a:t>
            </a:r>
            <a:r>
              <a:rPr lang="en-US" sz="2800" b="1" dirty="0" err="1"/>
              <a:t>stratégiques</a:t>
            </a:r>
            <a:r>
              <a:rPr lang="en-US" sz="2800" b="1" dirty="0"/>
              <a:t> et </a:t>
            </a:r>
            <a:r>
              <a:rPr lang="en-US" sz="2800" b="1" dirty="0" err="1"/>
              <a:t>objectifs</a:t>
            </a:r>
            <a:r>
              <a:rPr lang="en-US" sz="2800" b="1" dirty="0"/>
              <a:t> sur 5 </a:t>
            </a:r>
            <a:r>
              <a:rPr lang="en-US" sz="2800" b="1" dirty="0" err="1"/>
              <a:t>ans</a:t>
            </a:r>
            <a:r>
              <a:rPr lang="en-US" sz="2800" b="1" dirty="0"/>
              <a:t> (2025-2030)</a:t>
            </a:r>
            <a:endParaRPr lang="en-CA" sz="1800" b="1" dirty="0"/>
          </a:p>
        </p:txBody>
      </p:sp>
      <p:sp>
        <p:nvSpPr>
          <p:cNvPr id="3" name="Slide Number Placeholder 2"/>
          <p:cNvSpPr>
            <a:spLocks noGrp="1"/>
          </p:cNvSpPr>
          <p:nvPr>
            <p:ph type="sldNum" sz="quarter" idx="12"/>
          </p:nvPr>
        </p:nvSpPr>
        <p:spPr/>
        <p:txBody>
          <a:bodyPr/>
          <a:lstStyle/>
          <a:p>
            <a:pPr>
              <a:defRPr/>
            </a:pPr>
            <a:fld id="{263E7A5A-1EA4-4133-A7A7-F8C0C788F983}" type="slidenum">
              <a:rPr lang="en-US" smtClean="0"/>
              <a:pPr>
                <a:defRPr/>
              </a:pPr>
              <a:t>1</a:t>
            </a:fld>
            <a:endParaRPr lang="en-US" dirty="0"/>
          </a:p>
        </p:txBody>
      </p:sp>
      <p:sp>
        <p:nvSpPr>
          <p:cNvPr id="19" name="Rounded Rectangle 18"/>
          <p:cNvSpPr/>
          <p:nvPr/>
        </p:nvSpPr>
        <p:spPr>
          <a:xfrm>
            <a:off x="4773853" y="5613605"/>
            <a:ext cx="2743200" cy="874225"/>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050" b="1" i="1" dirty="0">
                <a:solidFill>
                  <a:schemeClr val="tx1"/>
                </a:solidFill>
                <a:latin typeface="Arial" panose="020B0604020202020204" pitchFamily="34" charset="0"/>
                <a:cs typeface="Arial" panose="020B0604020202020204" pitchFamily="34" charset="0"/>
              </a:rPr>
              <a:t>Innovation et apprentissage continu</a:t>
            </a:r>
          </a:p>
          <a:p>
            <a:pPr algn="ctr"/>
            <a:r>
              <a:rPr lang="fr-FR" sz="1050" i="1" dirty="0">
                <a:solidFill>
                  <a:schemeClr val="tx1"/>
                </a:solidFill>
                <a:latin typeface="Arial" panose="020B0604020202020204" pitchFamily="34" charset="0"/>
                <a:cs typeface="Arial" panose="020B0604020202020204" pitchFamily="34" charset="0"/>
              </a:rPr>
              <a:t>Exceller dans nos connaissances et compétences pour améliorer la façon dont nous prodiguons les soins.</a:t>
            </a:r>
            <a:endParaRPr lang="en-CA" sz="1050" i="1" dirty="0">
              <a:solidFill>
                <a:schemeClr val="tx1"/>
              </a:solidFill>
              <a:latin typeface="Arial" panose="020B0604020202020204" pitchFamily="34" charset="0"/>
              <a:cs typeface="Arial" panose="020B0604020202020204" pitchFamily="34" charset="0"/>
            </a:endParaRPr>
          </a:p>
        </p:txBody>
      </p:sp>
      <p:sp>
        <p:nvSpPr>
          <p:cNvPr id="20" name="Rounded Rectangle 19"/>
          <p:cNvSpPr/>
          <p:nvPr/>
        </p:nvSpPr>
        <p:spPr>
          <a:xfrm>
            <a:off x="1866900" y="4507518"/>
            <a:ext cx="2743200" cy="907109"/>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i="1" dirty="0">
                <a:solidFill>
                  <a:schemeClr val="tx1"/>
                </a:solidFill>
                <a:latin typeface="Arial" panose="020B0604020202020204" pitchFamily="34" charset="0"/>
                <a:cs typeface="Arial" panose="020B0604020202020204" pitchFamily="34" charset="0"/>
              </a:rPr>
              <a:t>Bienveillance et respect</a:t>
            </a:r>
          </a:p>
          <a:p>
            <a:pPr algn="ctr"/>
            <a:r>
              <a:rPr lang="fr-FR" sz="1100" i="1" dirty="0">
                <a:solidFill>
                  <a:schemeClr val="tx1"/>
                </a:solidFill>
                <a:latin typeface="Arial" panose="020B0604020202020204" pitchFamily="34" charset="0"/>
                <a:cs typeface="Arial" panose="020B0604020202020204" pitchFamily="34" charset="0"/>
              </a:rPr>
              <a:t>Démontrer notre compassion et notre respect pour nos patients.</a:t>
            </a:r>
            <a:endParaRPr lang="en-US" sz="1100" i="1" dirty="0">
              <a:solidFill>
                <a:schemeClr val="tx1"/>
              </a:solidFill>
              <a:latin typeface="Arial" panose="020B0604020202020204" pitchFamily="34" charset="0"/>
              <a:cs typeface="Arial" panose="020B0604020202020204" pitchFamily="34" charset="0"/>
            </a:endParaRPr>
          </a:p>
        </p:txBody>
      </p:sp>
      <p:sp>
        <p:nvSpPr>
          <p:cNvPr id="21" name="Rounded Rectangle 20"/>
          <p:cNvSpPr/>
          <p:nvPr/>
        </p:nvSpPr>
        <p:spPr>
          <a:xfrm>
            <a:off x="4814086" y="4523591"/>
            <a:ext cx="2743200" cy="874962"/>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i="1" dirty="0">
                <a:solidFill>
                  <a:schemeClr val="tx1"/>
                </a:solidFill>
                <a:latin typeface="Arial" panose="020B0604020202020204" pitchFamily="34" charset="0"/>
                <a:cs typeface="Arial" panose="020B0604020202020204" pitchFamily="34" charset="0"/>
              </a:rPr>
              <a:t>Intégrité et responsabilité</a:t>
            </a:r>
          </a:p>
          <a:p>
            <a:pPr algn="ctr"/>
            <a:r>
              <a:rPr lang="fr-FR" sz="1050" i="1" dirty="0">
                <a:solidFill>
                  <a:schemeClr val="tx1"/>
                </a:solidFill>
                <a:latin typeface="Arial" panose="020B0604020202020204" pitchFamily="34" charset="0"/>
                <a:cs typeface="Arial" panose="020B0604020202020204" pitchFamily="34" charset="0"/>
              </a:rPr>
              <a:t>Offrir des soins de haute qualité et rendre des comptes à nos patients, à notre personnel et au gouvernement.</a:t>
            </a:r>
            <a:endParaRPr lang="en-US" sz="1050" i="1" dirty="0">
              <a:solidFill>
                <a:schemeClr val="tx1"/>
              </a:solidFill>
              <a:latin typeface="Arial" panose="020B0604020202020204" pitchFamily="34" charset="0"/>
              <a:cs typeface="Arial" panose="020B0604020202020204" pitchFamily="34" charset="0"/>
            </a:endParaRPr>
          </a:p>
        </p:txBody>
      </p:sp>
      <p:sp>
        <p:nvSpPr>
          <p:cNvPr id="22" name="Rounded Rectangle 21"/>
          <p:cNvSpPr/>
          <p:nvPr/>
        </p:nvSpPr>
        <p:spPr>
          <a:xfrm>
            <a:off x="1866900" y="5613604"/>
            <a:ext cx="2743200" cy="874226"/>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a:solidFill>
                  <a:schemeClr val="tx1"/>
                </a:solidFill>
                <a:latin typeface="Arial" panose="020B0604020202020204" pitchFamily="34" charset="0"/>
                <a:cs typeface="Arial" panose="020B0604020202020204" pitchFamily="34" charset="0"/>
              </a:rPr>
              <a:t>Collaboration</a:t>
            </a:r>
          </a:p>
          <a:p>
            <a:pPr algn="ctr"/>
            <a:r>
              <a:rPr lang="fr-FR" sz="1050" dirty="0">
                <a:solidFill>
                  <a:schemeClr val="tx1"/>
                </a:solidFill>
                <a:latin typeface="Arial" panose="020B0604020202020204" pitchFamily="34" charset="0"/>
                <a:cs typeface="Arial" panose="020B0604020202020204" pitchFamily="34" charset="0"/>
              </a:rPr>
              <a:t>Privilégier les soins collaboratifs et les partenariats, tant à l'intérieur qu'à l'extérieur du CVFHT.</a:t>
            </a:r>
            <a:endParaRPr lang="en-CA" sz="1050" dirty="0">
              <a:solidFill>
                <a:schemeClr val="tx1"/>
              </a:solidFill>
              <a:latin typeface="Arial" panose="020B0604020202020204" pitchFamily="34" charset="0"/>
              <a:cs typeface="Arial" panose="020B0604020202020204" pitchFamily="34" charset="0"/>
            </a:endParaRPr>
          </a:p>
        </p:txBody>
      </p:sp>
      <p:sp>
        <p:nvSpPr>
          <p:cNvPr id="23" name="Rounded Rectangle 22"/>
          <p:cNvSpPr/>
          <p:nvPr/>
        </p:nvSpPr>
        <p:spPr>
          <a:xfrm>
            <a:off x="7658100" y="4523592"/>
            <a:ext cx="2743200" cy="906615"/>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latin typeface="Arial" panose="020B0604020202020204" pitchFamily="34" charset="0"/>
                <a:cs typeface="Arial" panose="020B0604020202020204" pitchFamily="34" charset="0"/>
              </a:rPr>
              <a:t>Excellence</a:t>
            </a:r>
          </a:p>
          <a:p>
            <a:pPr algn="ctr"/>
            <a:r>
              <a:rPr lang="fr-FR" sz="1000" dirty="0">
                <a:solidFill>
                  <a:schemeClr val="tx1"/>
                </a:solidFill>
                <a:latin typeface="Arial" panose="020B0604020202020204" pitchFamily="34" charset="0"/>
                <a:cs typeface="Arial" panose="020B0604020202020204" pitchFamily="34" charset="0"/>
              </a:rPr>
              <a:t>Être excellent sur les plans interprofessionnel, clinique et académique pour fournir les meilleurs soins aux patients.</a:t>
            </a:r>
            <a:endParaRPr lang="en-US" sz="1000" dirty="0">
              <a:solidFill>
                <a:schemeClr val="tx1"/>
              </a:solidFill>
              <a:latin typeface="Arial" panose="020B0604020202020204" pitchFamily="34" charset="0"/>
              <a:cs typeface="Arial" panose="020B0604020202020204" pitchFamily="34" charset="0"/>
            </a:endParaRPr>
          </a:p>
        </p:txBody>
      </p:sp>
      <p:sp>
        <p:nvSpPr>
          <p:cNvPr id="24" name="Rounded Rectangle 23"/>
          <p:cNvSpPr/>
          <p:nvPr/>
        </p:nvSpPr>
        <p:spPr>
          <a:xfrm>
            <a:off x="7680806" y="5613604"/>
            <a:ext cx="2743200" cy="874226"/>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err="1">
                <a:solidFill>
                  <a:schemeClr val="tx1"/>
                </a:solidFill>
                <a:latin typeface="Arial" panose="020B0604020202020204" pitchFamily="34" charset="0"/>
                <a:cs typeface="Arial" panose="020B0604020202020204" pitchFamily="34" charset="0"/>
              </a:rPr>
              <a:t>Inclusivité</a:t>
            </a:r>
            <a:endParaRPr lang="fr-FR" sz="1050" b="1" dirty="0">
              <a:solidFill>
                <a:schemeClr val="tx1"/>
              </a:solidFill>
              <a:latin typeface="Arial" panose="020B0604020202020204" pitchFamily="34" charset="0"/>
              <a:cs typeface="Arial" panose="020B0604020202020204" pitchFamily="34" charset="0"/>
            </a:endParaRPr>
          </a:p>
          <a:p>
            <a:pPr algn="ctr"/>
            <a:r>
              <a:rPr lang="fr-FR" sz="1050" dirty="0">
                <a:solidFill>
                  <a:schemeClr val="tx1"/>
                </a:solidFill>
                <a:latin typeface="Arial" panose="020B0604020202020204" pitchFamily="34" charset="0"/>
                <a:cs typeface="Arial" panose="020B0604020202020204" pitchFamily="34" charset="0"/>
              </a:rPr>
              <a:t>Créer un espace inclusif pour les patients et le personnel de tous les milieux.</a:t>
            </a:r>
            <a:endParaRPr lang="en-CA" sz="1050" dirty="0">
              <a:solidFill>
                <a:schemeClr val="tx1"/>
              </a:solidFill>
              <a:latin typeface="Arial" panose="020B0604020202020204" pitchFamily="34" charset="0"/>
              <a:cs typeface="Arial" panose="020B0604020202020204" pitchFamily="34" charset="0"/>
            </a:endParaRPr>
          </a:p>
        </p:txBody>
      </p:sp>
      <p:sp>
        <p:nvSpPr>
          <p:cNvPr id="25" name="Rectangle 24"/>
          <p:cNvSpPr/>
          <p:nvPr/>
        </p:nvSpPr>
        <p:spPr>
          <a:xfrm>
            <a:off x="1866900" y="3783490"/>
            <a:ext cx="9067800" cy="584775"/>
          </a:xfrm>
          <a:prstGeom prst="rect">
            <a:avLst/>
          </a:prstGeom>
        </p:spPr>
        <p:txBody>
          <a:bodyPr wrap="square">
            <a:spAutoFit/>
          </a:bodyPr>
          <a:lstStyle/>
          <a:p>
            <a:pPr lvl="0"/>
            <a:r>
              <a:rPr lang="en-US" sz="1600" b="1" dirty="0" err="1">
                <a:solidFill>
                  <a:schemeClr val="tx2"/>
                </a:solidFill>
                <a:latin typeface="Arial" panose="020B0604020202020204" pitchFamily="34" charset="0"/>
                <a:cs typeface="Arial" panose="020B0604020202020204" pitchFamily="34" charset="0"/>
              </a:rPr>
              <a:t>Valeurs</a:t>
            </a:r>
            <a:r>
              <a:rPr lang="en-US" sz="1600" b="1" dirty="0">
                <a:solidFill>
                  <a:schemeClr val="tx2"/>
                </a:solidFill>
                <a:latin typeface="Arial" panose="020B0604020202020204" pitchFamily="34" charset="0"/>
                <a:cs typeface="Arial" panose="020B0604020202020204" pitchFamily="34" charset="0"/>
              </a:rPr>
              <a:t>:</a:t>
            </a:r>
            <a:r>
              <a:rPr lang="fr-FR" sz="1600" b="1" dirty="0">
                <a:solidFill>
                  <a:schemeClr val="tx2"/>
                </a:solidFill>
                <a:latin typeface="Arial" panose="020B0604020202020204" pitchFamily="34" charset="0"/>
                <a:cs typeface="Arial" panose="020B0604020202020204" pitchFamily="34" charset="0"/>
              </a:rPr>
              <a:t> les principes directeurs des comportements et des actions vécus par l'organisation et ses membres au quotidien</a:t>
            </a:r>
            <a:r>
              <a:rPr lang="en-US" sz="1600" dirty="0">
                <a:solidFill>
                  <a:schemeClr val="tx2"/>
                </a:solidFill>
                <a:latin typeface="Arial" panose="020B0604020202020204" pitchFamily="34" charset="0"/>
                <a:cs typeface="Arial" panose="020B0604020202020204" pitchFamily="34" charset="0"/>
              </a:rPr>
              <a:t>.</a:t>
            </a:r>
          </a:p>
        </p:txBody>
      </p:sp>
      <p:sp>
        <p:nvSpPr>
          <p:cNvPr id="6" name="Rectangle 5"/>
          <p:cNvSpPr/>
          <p:nvPr/>
        </p:nvSpPr>
        <p:spPr>
          <a:xfrm>
            <a:off x="1866900" y="2628733"/>
            <a:ext cx="8372425" cy="338554"/>
          </a:xfrm>
          <a:prstGeom prst="rect">
            <a:avLst/>
          </a:prstGeom>
        </p:spPr>
        <p:txBody>
          <a:bodyPr wrap="square">
            <a:spAutoFit/>
          </a:bodyPr>
          <a:lstStyle/>
          <a:p>
            <a:r>
              <a:rPr lang="en-US" sz="1600" b="1" dirty="0">
                <a:solidFill>
                  <a:schemeClr val="tx2"/>
                </a:solidFill>
                <a:latin typeface="Arial" panose="020B0604020202020204" pitchFamily="34" charset="0"/>
                <a:cs typeface="Arial" panose="020B0604020202020204" pitchFamily="34" charset="0"/>
              </a:rPr>
              <a:t>Mission: </a:t>
            </a:r>
            <a:r>
              <a:rPr lang="fr-FR" sz="1600" b="1" dirty="0">
                <a:solidFill>
                  <a:schemeClr val="tx2"/>
                </a:solidFill>
                <a:latin typeface="Arial" panose="020B0604020202020204" pitchFamily="34" charset="0"/>
                <a:cs typeface="Arial" panose="020B0604020202020204" pitchFamily="34" charset="0"/>
              </a:rPr>
              <a:t>une expression inspirante et fonctionnelle lié au but de l’organisation.</a:t>
            </a:r>
            <a:endParaRPr lang="en-US" sz="1600" dirty="0">
              <a:solidFill>
                <a:schemeClr val="tx2"/>
              </a:solidFill>
              <a:latin typeface="Arial" panose="020B0604020202020204" pitchFamily="34" charset="0"/>
              <a:cs typeface="Arial" panose="020B0604020202020204" pitchFamily="34" charset="0"/>
            </a:endParaRPr>
          </a:p>
        </p:txBody>
      </p:sp>
      <p:sp>
        <p:nvSpPr>
          <p:cNvPr id="27" name="TextBox 26"/>
          <p:cNvSpPr txBox="1"/>
          <p:nvPr/>
        </p:nvSpPr>
        <p:spPr>
          <a:xfrm>
            <a:off x="2109761" y="3170389"/>
            <a:ext cx="8486725" cy="340519"/>
          </a:xfrm>
          <a:prstGeom prst="roundRect">
            <a:avLst/>
          </a:prstGeom>
          <a:noFill/>
          <a:ln w="28575">
            <a:solidFill>
              <a:srgbClr val="CCCD07"/>
            </a:solidFill>
          </a:ln>
        </p:spPr>
        <p:txBody>
          <a:bodyPr wrap="square" rtlCol="0" anchor="ctr">
            <a:spAutoFit/>
          </a:bodyPr>
          <a:lstStyle/>
          <a:p>
            <a:pPr algn="ctr"/>
            <a:r>
              <a:rPr lang="fr-FR" sz="1400" b="1" i="1" dirty="0">
                <a:latin typeface="Arial" panose="020B0604020202020204" pitchFamily="34" charset="0"/>
                <a:cs typeface="Arial" panose="020B0604020202020204" pitchFamily="34" charset="0"/>
              </a:rPr>
              <a:t>Façonner l'avenir des soins primaires par l'éducation et des soins collaboratifs de haute qualité</a:t>
            </a:r>
            <a:endParaRPr lang="en-US" sz="1400" b="1" i="1" dirty="0">
              <a:latin typeface="Arial" panose="020B0604020202020204" pitchFamily="34" charset="0"/>
              <a:cs typeface="Arial" panose="020B0604020202020204" pitchFamily="34" charset="0"/>
            </a:endParaRPr>
          </a:p>
        </p:txBody>
      </p:sp>
      <p:sp>
        <p:nvSpPr>
          <p:cNvPr id="35" name="Rectangle 34"/>
          <p:cNvSpPr/>
          <p:nvPr/>
        </p:nvSpPr>
        <p:spPr>
          <a:xfrm>
            <a:off x="1866900" y="1671942"/>
            <a:ext cx="8534400" cy="338554"/>
          </a:xfrm>
          <a:prstGeom prst="rect">
            <a:avLst/>
          </a:prstGeom>
        </p:spPr>
        <p:txBody>
          <a:bodyPr wrap="square">
            <a:spAutoFit/>
          </a:bodyPr>
          <a:lstStyle/>
          <a:p>
            <a:r>
              <a:rPr lang="en-US" sz="1600" b="1" dirty="0">
                <a:solidFill>
                  <a:schemeClr val="tx2"/>
                </a:solidFill>
                <a:latin typeface="Arial" panose="020B0604020202020204" pitchFamily="34" charset="0"/>
                <a:cs typeface="Arial" panose="020B0604020202020204" pitchFamily="34" charset="0"/>
              </a:rPr>
              <a:t>Vision:</a:t>
            </a:r>
            <a:r>
              <a:rPr lang="fr-FR" sz="1600" b="1" dirty="0">
                <a:solidFill>
                  <a:schemeClr val="tx2"/>
                </a:solidFill>
                <a:latin typeface="Arial" panose="020B0604020202020204" pitchFamily="34" charset="0"/>
                <a:cs typeface="Arial" panose="020B0604020202020204" pitchFamily="34" charset="0"/>
              </a:rPr>
              <a:t> l’articulation des rêves et espoirs d’une organisation pour l’avenir</a:t>
            </a:r>
            <a:r>
              <a:rPr lang="en-CA" sz="1600" dirty="0">
                <a:solidFill>
                  <a:schemeClr val="tx2"/>
                </a:solidFill>
                <a:latin typeface="Arial" panose="020B0604020202020204" pitchFamily="34" charset="0"/>
                <a:cs typeface="Arial" panose="020B0604020202020204" pitchFamily="34" charset="0"/>
              </a:rPr>
              <a:t>.</a:t>
            </a:r>
            <a:endParaRPr lang="en-US" sz="1600" dirty="0">
              <a:solidFill>
                <a:schemeClr val="tx2"/>
              </a:solidFill>
              <a:latin typeface="Arial" panose="020B0604020202020204" pitchFamily="34" charset="0"/>
              <a:cs typeface="Arial" panose="020B0604020202020204" pitchFamily="34" charset="0"/>
            </a:endParaRPr>
          </a:p>
        </p:txBody>
      </p:sp>
      <p:sp>
        <p:nvSpPr>
          <p:cNvPr id="39" name="TextBox 38"/>
          <p:cNvSpPr txBox="1"/>
          <p:nvPr/>
        </p:nvSpPr>
        <p:spPr>
          <a:xfrm>
            <a:off x="2886024" y="2103047"/>
            <a:ext cx="6934200" cy="340519"/>
          </a:xfrm>
          <a:prstGeom prst="roundRect">
            <a:avLst/>
          </a:prstGeom>
          <a:noFill/>
          <a:ln w="28575">
            <a:solidFill>
              <a:srgbClr val="005D5F"/>
            </a:solidFill>
          </a:ln>
        </p:spPr>
        <p:txBody>
          <a:bodyPr wrap="square" rtlCol="0" anchor="ctr">
            <a:spAutoFit/>
          </a:bodyPr>
          <a:lstStyle/>
          <a:p>
            <a:pPr algn="ctr"/>
            <a:r>
              <a:rPr lang="fr-FR" sz="1400" b="1" i="1" dirty="0">
                <a:latin typeface="Arial" panose="020B0604020202020204" pitchFamily="34" charset="0"/>
                <a:cs typeface="Arial" panose="020B0604020202020204" pitchFamily="34" charset="0"/>
              </a:rPr>
              <a:t>Partenariat pour fournir d'excellents soins primaires</a:t>
            </a:r>
            <a:endParaRPr lang="en-US" sz="1400" b="1" i="1" dirty="0">
              <a:latin typeface="Arial" panose="020B0604020202020204" pitchFamily="34" charset="0"/>
              <a:cs typeface="Arial" panose="020B0604020202020204" pitchFamily="34" charset="0"/>
            </a:endParaRPr>
          </a:p>
        </p:txBody>
      </p:sp>
      <p:pic>
        <p:nvPicPr>
          <p:cNvPr id="15" name="Picture 14">
            <a:extLst>
              <a:ext uri="{FF2B5EF4-FFF2-40B4-BE49-F238E27FC236}">
                <a16:creationId xmlns:a16="http://schemas.microsoft.com/office/drawing/2014/main" id="{474BC6D8-7AD8-0646-9EC1-72AE15C147FF}"/>
              </a:ext>
            </a:extLst>
          </p:cNvPr>
          <p:cNvPicPr>
            <a:picLocks noChangeAspect="1"/>
          </p:cNvPicPr>
          <p:nvPr/>
        </p:nvPicPr>
        <p:blipFill>
          <a:blip r:embed="rId3"/>
          <a:stretch>
            <a:fillRect/>
          </a:stretch>
        </p:blipFill>
        <p:spPr>
          <a:xfrm>
            <a:off x="8418292" y="6618737"/>
            <a:ext cx="3356415" cy="809661"/>
          </a:xfrm>
          <a:prstGeom prst="rect">
            <a:avLst/>
          </a:prstGeom>
        </p:spPr>
      </p:pic>
    </p:spTree>
    <p:extLst>
      <p:ext uri="{BB962C8B-B14F-4D97-AF65-F5344CB8AC3E}">
        <p14:creationId xmlns:p14="http://schemas.microsoft.com/office/powerpoint/2010/main" val="3324942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4373A-2ECF-A3E6-29E6-45990B3ABFC4}"/>
              </a:ext>
            </a:extLst>
          </p:cNvPr>
          <p:cNvSpPr>
            <a:spLocks noGrp="1"/>
          </p:cNvSpPr>
          <p:nvPr>
            <p:ph type="title"/>
          </p:nvPr>
        </p:nvSpPr>
        <p:spPr>
          <a:xfrm>
            <a:off x="514933" y="112843"/>
            <a:ext cx="11078308" cy="1325563"/>
          </a:xfrm>
        </p:spPr>
        <p:txBody>
          <a:bodyPr>
            <a:normAutofit/>
          </a:bodyPr>
          <a:lstStyle/>
          <a:p>
            <a:pPr algn="ctr"/>
            <a:r>
              <a:rPr lang="fr-CA" sz="2000" b="1" dirty="0">
                <a:solidFill>
                  <a:schemeClr val="tx1">
                    <a:lumMod val="85000"/>
                    <a:lumOff val="15000"/>
                  </a:schemeClr>
                </a:solidFill>
              </a:rPr>
              <a:t>Équipe de santé familiale de </a:t>
            </a:r>
            <a:r>
              <a:rPr lang="fr-CA" sz="2000" b="1" dirty="0" err="1">
                <a:solidFill>
                  <a:schemeClr val="tx1">
                    <a:lumMod val="85000"/>
                    <a:lumOff val="15000"/>
                  </a:schemeClr>
                </a:solidFill>
              </a:rPr>
              <a:t>Credit</a:t>
            </a:r>
            <a:r>
              <a:rPr lang="fr-CA" sz="2000" b="1" dirty="0">
                <a:solidFill>
                  <a:schemeClr val="tx1">
                    <a:lumMod val="85000"/>
                    <a:lumOff val="15000"/>
                  </a:schemeClr>
                </a:solidFill>
              </a:rPr>
              <a:t> Valley : Priorités stratégiques et objectifs sur 5 ans (2025-2030)</a:t>
            </a:r>
            <a:endParaRPr lang="fr-CA" sz="1100" b="1" dirty="0">
              <a:solidFill>
                <a:schemeClr val="tx1">
                  <a:lumMod val="85000"/>
                  <a:lumOff val="15000"/>
                </a:schemeClr>
              </a:solidFill>
            </a:endParaRPr>
          </a:p>
        </p:txBody>
      </p:sp>
      <p:sp>
        <p:nvSpPr>
          <p:cNvPr id="3" name="Rectangle 2">
            <a:extLst>
              <a:ext uri="{FF2B5EF4-FFF2-40B4-BE49-F238E27FC236}">
                <a16:creationId xmlns:a16="http://schemas.microsoft.com/office/drawing/2014/main" id="{F5D564F4-C87C-C46B-DEA5-79721DBDD978}"/>
              </a:ext>
            </a:extLst>
          </p:cNvPr>
          <p:cNvSpPr/>
          <p:nvPr/>
        </p:nvSpPr>
        <p:spPr>
          <a:xfrm>
            <a:off x="1604256" y="2382828"/>
            <a:ext cx="4449831" cy="209649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4" name="Rectangle 3">
            <a:extLst>
              <a:ext uri="{FF2B5EF4-FFF2-40B4-BE49-F238E27FC236}">
                <a16:creationId xmlns:a16="http://schemas.microsoft.com/office/drawing/2014/main" id="{4B28C131-22CD-21ED-256B-8ADF32D608C3}"/>
              </a:ext>
            </a:extLst>
          </p:cNvPr>
          <p:cNvSpPr/>
          <p:nvPr/>
        </p:nvSpPr>
        <p:spPr>
          <a:xfrm>
            <a:off x="6197282" y="2398984"/>
            <a:ext cx="4449831" cy="2096495"/>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lIns="121920" tIns="60960" rIns="121920" bIns="60960" rtlCol="0" anchor="ctr"/>
          <a:lstStyle/>
          <a:p>
            <a:pPr>
              <a:lnSpc>
                <a:spcPct val="110000"/>
              </a:lnSpc>
              <a:defRPr/>
            </a:pPr>
            <a:endParaRPr lang="fr-CA" sz="1400" b="1" kern="0" dirty="0">
              <a:solidFill>
                <a:schemeClr val="bg1"/>
              </a:solidFill>
              <a:cs typeface="Arial" panose="020B0604020202020204" pitchFamily="34" charset="0"/>
            </a:endParaRPr>
          </a:p>
        </p:txBody>
      </p:sp>
      <p:sp>
        <p:nvSpPr>
          <p:cNvPr id="5" name="Rectangle 4">
            <a:extLst>
              <a:ext uri="{FF2B5EF4-FFF2-40B4-BE49-F238E27FC236}">
                <a16:creationId xmlns:a16="http://schemas.microsoft.com/office/drawing/2014/main" id="{EB28C7E9-E0B1-1163-0DC8-184D39B27AFA}"/>
              </a:ext>
            </a:extLst>
          </p:cNvPr>
          <p:cNvSpPr/>
          <p:nvPr/>
        </p:nvSpPr>
        <p:spPr>
          <a:xfrm>
            <a:off x="1604256" y="4618529"/>
            <a:ext cx="4449831" cy="209649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A" dirty="0"/>
          </a:p>
        </p:txBody>
      </p:sp>
      <p:sp>
        <p:nvSpPr>
          <p:cNvPr id="6" name="Rectangle 5">
            <a:extLst>
              <a:ext uri="{FF2B5EF4-FFF2-40B4-BE49-F238E27FC236}">
                <a16:creationId xmlns:a16="http://schemas.microsoft.com/office/drawing/2014/main" id="{D840E1B4-3968-671B-ED74-18CEF65A2310}"/>
              </a:ext>
            </a:extLst>
          </p:cNvPr>
          <p:cNvSpPr/>
          <p:nvPr/>
        </p:nvSpPr>
        <p:spPr>
          <a:xfrm>
            <a:off x="6197282" y="4628897"/>
            <a:ext cx="4449831" cy="2096495"/>
          </a:xfrm>
          <a:prstGeom prst="rect">
            <a:avLst/>
          </a:prstGeom>
          <a:solidFill>
            <a:srgbClr val="F5A2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25" name="Oval 24">
            <a:extLst>
              <a:ext uri="{FF2B5EF4-FFF2-40B4-BE49-F238E27FC236}">
                <a16:creationId xmlns:a16="http://schemas.microsoft.com/office/drawing/2014/main" id="{670D4939-7A80-D86D-EFB3-B70A8BCD5897}"/>
              </a:ext>
            </a:extLst>
          </p:cNvPr>
          <p:cNvSpPr/>
          <p:nvPr/>
        </p:nvSpPr>
        <p:spPr>
          <a:xfrm>
            <a:off x="4843686" y="3793195"/>
            <a:ext cx="2142315" cy="2142315"/>
          </a:xfrm>
          <a:prstGeom prst="ellipse">
            <a:avLst/>
          </a:prstGeom>
          <a:solidFill>
            <a:schemeClr val="tx1">
              <a:alpha val="40000"/>
            </a:schemeClr>
          </a:solidFill>
          <a:ln>
            <a:noFill/>
          </a:ln>
          <a:effectLst>
            <a:softEdge rad="4064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p>
        </p:txBody>
      </p:sp>
      <p:grpSp>
        <p:nvGrpSpPr>
          <p:cNvPr id="28" name="Group 27">
            <a:extLst>
              <a:ext uri="{FF2B5EF4-FFF2-40B4-BE49-F238E27FC236}">
                <a16:creationId xmlns:a16="http://schemas.microsoft.com/office/drawing/2014/main" id="{57B10810-6EAA-F3DA-8490-1F7B42EE551E}"/>
              </a:ext>
            </a:extLst>
          </p:cNvPr>
          <p:cNvGrpSpPr/>
          <p:nvPr/>
        </p:nvGrpSpPr>
        <p:grpSpPr>
          <a:xfrm rot="2700000">
            <a:off x="4617164" y="3028749"/>
            <a:ext cx="3024336" cy="3024336"/>
            <a:chOff x="4510236" y="1086933"/>
            <a:chExt cx="3024336" cy="3024336"/>
          </a:xfrm>
          <a:solidFill>
            <a:schemeClr val="bg1"/>
          </a:solidFill>
        </p:grpSpPr>
        <p:sp>
          <p:nvSpPr>
            <p:cNvPr id="26" name="Arrow: Left-Right 25">
              <a:extLst>
                <a:ext uri="{FF2B5EF4-FFF2-40B4-BE49-F238E27FC236}">
                  <a16:creationId xmlns:a16="http://schemas.microsoft.com/office/drawing/2014/main" id="{6CD0D829-4421-EFB1-346F-7BCB550D750C}"/>
                </a:ext>
              </a:extLst>
            </p:cNvPr>
            <p:cNvSpPr/>
            <p:nvPr/>
          </p:nvSpPr>
          <p:spPr>
            <a:xfrm>
              <a:off x="4510236" y="2455085"/>
              <a:ext cx="3024336" cy="288032"/>
            </a:xfrm>
            <a:prstGeom prst="leftRightArrow">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27" name="Arrow: Left-Right 26">
              <a:extLst>
                <a:ext uri="{FF2B5EF4-FFF2-40B4-BE49-F238E27FC236}">
                  <a16:creationId xmlns:a16="http://schemas.microsoft.com/office/drawing/2014/main" id="{83803B81-D1F0-61B2-0B52-646B4B1B80B2}"/>
                </a:ext>
              </a:extLst>
            </p:cNvPr>
            <p:cNvSpPr/>
            <p:nvPr/>
          </p:nvSpPr>
          <p:spPr>
            <a:xfrm rot="5400000">
              <a:off x="4510236" y="2455085"/>
              <a:ext cx="3024336" cy="288032"/>
            </a:xfrm>
            <a:prstGeom prst="leftRightArrow">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p>
          </p:txBody>
        </p:sp>
      </p:grpSp>
      <p:sp>
        <p:nvSpPr>
          <p:cNvPr id="8" name="Oval 7">
            <a:extLst>
              <a:ext uri="{FF2B5EF4-FFF2-40B4-BE49-F238E27FC236}">
                <a16:creationId xmlns:a16="http://schemas.microsoft.com/office/drawing/2014/main" id="{FA277352-AB9E-8747-7C2D-28ACA6847433}"/>
              </a:ext>
            </a:extLst>
          </p:cNvPr>
          <p:cNvSpPr/>
          <p:nvPr/>
        </p:nvSpPr>
        <p:spPr>
          <a:xfrm>
            <a:off x="5123699" y="3553918"/>
            <a:ext cx="2011268" cy="2011268"/>
          </a:xfrm>
          <a:prstGeom prst="ellipse">
            <a:avLst/>
          </a:prstGeom>
          <a:gradFill>
            <a:gsLst>
              <a:gs pos="0">
                <a:schemeClr val="bg1"/>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p>
        </p:txBody>
      </p:sp>
      <p:grpSp>
        <p:nvGrpSpPr>
          <p:cNvPr id="22" name="Group 21">
            <a:extLst>
              <a:ext uri="{FF2B5EF4-FFF2-40B4-BE49-F238E27FC236}">
                <a16:creationId xmlns:a16="http://schemas.microsoft.com/office/drawing/2014/main" id="{AC4BD485-F50C-86EC-2F4D-BAD1C248D225}"/>
              </a:ext>
            </a:extLst>
          </p:cNvPr>
          <p:cNvGrpSpPr/>
          <p:nvPr/>
        </p:nvGrpSpPr>
        <p:grpSpPr>
          <a:xfrm>
            <a:off x="1989586" y="2488160"/>
            <a:ext cx="3292363" cy="1918680"/>
            <a:chOff x="441323" y="3697329"/>
            <a:chExt cx="2240456" cy="1918680"/>
          </a:xfrm>
        </p:grpSpPr>
        <p:sp>
          <p:nvSpPr>
            <p:cNvPr id="23" name="TextBox 22">
              <a:extLst>
                <a:ext uri="{FF2B5EF4-FFF2-40B4-BE49-F238E27FC236}">
                  <a16:creationId xmlns:a16="http://schemas.microsoft.com/office/drawing/2014/main" id="{A644FB8B-ED90-041E-1A04-A5AC71AD52D8}"/>
                </a:ext>
              </a:extLst>
            </p:cNvPr>
            <p:cNvSpPr txBox="1"/>
            <p:nvPr/>
          </p:nvSpPr>
          <p:spPr>
            <a:xfrm>
              <a:off x="441324" y="4451699"/>
              <a:ext cx="2049312" cy="1164310"/>
            </a:xfrm>
            <a:prstGeom prst="rect">
              <a:avLst/>
            </a:prstGeom>
            <a:noFill/>
          </p:spPr>
          <p:txBody>
            <a:bodyPr wrap="square" lIns="0" tIns="0" rIns="0" bIns="0" rtlCol="0" anchor="t">
              <a:noAutofit/>
            </a:bodyPr>
            <a:lstStyle/>
            <a:p>
              <a:pPr>
                <a:defRPr/>
              </a:pPr>
              <a:r>
                <a:rPr lang="fr-CA" sz="1200" kern="0" dirty="0">
                  <a:solidFill>
                    <a:schemeClr val="bg1"/>
                  </a:solidFill>
                  <a:latin typeface="Segoe UI"/>
                  <a:ea typeface="Calibri Light" charset="0"/>
                  <a:cs typeface="Segoe UI"/>
                </a:rPr>
                <a:t>Appuyer les besoins croissants de notre population en travaillant de près avec nos partenaires et notre communauté, pour améliorer l’accès, l’équité, la capacité des services et accroitre la portée de notre Équipe de santé familiale. </a:t>
              </a:r>
              <a:endParaRPr lang="fr-CA" sz="1200" kern="0" dirty="0">
                <a:solidFill>
                  <a:schemeClr val="bg1"/>
                </a:solidFill>
                <a:latin typeface="Segoe UI"/>
                <a:cs typeface="Segoe UI"/>
              </a:endParaRPr>
            </a:p>
          </p:txBody>
        </p:sp>
        <p:sp>
          <p:nvSpPr>
            <p:cNvPr id="24" name="TextBox 23">
              <a:extLst>
                <a:ext uri="{FF2B5EF4-FFF2-40B4-BE49-F238E27FC236}">
                  <a16:creationId xmlns:a16="http://schemas.microsoft.com/office/drawing/2014/main" id="{BD843557-5DAE-4F92-40A2-7646A7344D9E}"/>
                </a:ext>
              </a:extLst>
            </p:cNvPr>
            <p:cNvSpPr txBox="1"/>
            <p:nvPr/>
          </p:nvSpPr>
          <p:spPr>
            <a:xfrm>
              <a:off x="441323" y="3697329"/>
              <a:ext cx="2240456" cy="271725"/>
            </a:xfrm>
            <a:prstGeom prst="rect">
              <a:avLst/>
            </a:prstGeom>
            <a:noFill/>
          </p:spPr>
          <p:txBody>
            <a:bodyPr wrap="square" lIns="0" tIns="0" rIns="0" bIns="0" rtlCol="0" anchor="t">
              <a:noAutofit/>
            </a:bodyPr>
            <a:lstStyle/>
            <a:p>
              <a:pPr>
                <a:defRPr/>
              </a:pPr>
              <a:r>
                <a:rPr lang="fr-CA" sz="1600" b="1" kern="0" dirty="0">
                  <a:solidFill>
                    <a:schemeClr val="bg1"/>
                  </a:solidFill>
                  <a:latin typeface="Segoe UI" panose="020B0502040204020203" pitchFamily="34" charset="0"/>
                  <a:ea typeface="Calibri Light" charset="0"/>
                  <a:cs typeface="Segoe UI" panose="020B0502040204020203" pitchFamily="34" charset="0"/>
                </a:rPr>
                <a:t>Croitre pour répondre à l’évolution des besoins de notre communauté </a:t>
              </a:r>
              <a:endParaRPr lang="fr-CA" sz="1600" b="1" kern="0" dirty="0">
                <a:solidFill>
                  <a:schemeClr val="bg1"/>
                </a:solidFill>
                <a:cs typeface="Arial" panose="020B0604020202020204" pitchFamily="34" charset="0"/>
              </a:endParaRPr>
            </a:p>
          </p:txBody>
        </p:sp>
      </p:grpSp>
      <p:grpSp>
        <p:nvGrpSpPr>
          <p:cNvPr id="37" name="Group 36">
            <a:extLst>
              <a:ext uri="{FF2B5EF4-FFF2-40B4-BE49-F238E27FC236}">
                <a16:creationId xmlns:a16="http://schemas.microsoft.com/office/drawing/2014/main" id="{9D385C4D-12A4-4EAB-825E-59BFC04529DF}"/>
              </a:ext>
            </a:extLst>
          </p:cNvPr>
          <p:cNvGrpSpPr/>
          <p:nvPr/>
        </p:nvGrpSpPr>
        <p:grpSpPr>
          <a:xfrm>
            <a:off x="1989589" y="4696192"/>
            <a:ext cx="2854099" cy="1899135"/>
            <a:chOff x="441130" y="3681448"/>
            <a:chExt cx="2247479" cy="1899135"/>
          </a:xfrm>
        </p:grpSpPr>
        <p:sp>
          <p:nvSpPr>
            <p:cNvPr id="38" name="TextBox 37">
              <a:extLst>
                <a:ext uri="{FF2B5EF4-FFF2-40B4-BE49-F238E27FC236}">
                  <a16:creationId xmlns:a16="http://schemas.microsoft.com/office/drawing/2014/main" id="{D80545BB-15FB-5BAF-E589-15CA9930A675}"/>
                </a:ext>
              </a:extLst>
            </p:cNvPr>
            <p:cNvSpPr txBox="1"/>
            <p:nvPr/>
          </p:nvSpPr>
          <p:spPr>
            <a:xfrm>
              <a:off x="448153" y="4416273"/>
              <a:ext cx="2240456" cy="1164310"/>
            </a:xfrm>
            <a:prstGeom prst="rect">
              <a:avLst/>
            </a:prstGeom>
            <a:noFill/>
          </p:spPr>
          <p:txBody>
            <a:bodyPr wrap="square" lIns="0" tIns="0" rIns="0" bIns="0" rtlCol="0" anchor="t">
              <a:noAutofit/>
            </a:bodyPr>
            <a:lstStyle/>
            <a:p>
              <a:pPr>
                <a:defRPr/>
              </a:pPr>
              <a:r>
                <a:rPr lang="fr-CA" sz="1400" kern="0" dirty="0">
                  <a:solidFill>
                    <a:schemeClr val="bg1"/>
                  </a:solidFill>
                  <a:latin typeface="Segoe UI"/>
                  <a:ea typeface="Calibri Light" charset="0"/>
                  <a:cs typeface="Segoe UI"/>
                </a:rPr>
                <a:t>Investir dans des solutions durables pour améliorer l’efficacité de nos activités de base et pour appuyer nos équipes alors qu’elles s’engagent dans une refonte de la prestation de soins. </a:t>
              </a:r>
              <a:endParaRPr lang="fr-CA" sz="1400" kern="0" dirty="0">
                <a:solidFill>
                  <a:schemeClr val="bg1"/>
                </a:solidFill>
                <a:latin typeface="Segoe UI"/>
                <a:cs typeface="Segoe UI"/>
              </a:endParaRPr>
            </a:p>
          </p:txBody>
        </p:sp>
        <p:sp>
          <p:nvSpPr>
            <p:cNvPr id="39" name="TextBox 38">
              <a:extLst>
                <a:ext uri="{FF2B5EF4-FFF2-40B4-BE49-F238E27FC236}">
                  <a16:creationId xmlns:a16="http://schemas.microsoft.com/office/drawing/2014/main" id="{8C693774-82AE-9816-E823-B135D6741D73}"/>
                </a:ext>
              </a:extLst>
            </p:cNvPr>
            <p:cNvSpPr txBox="1"/>
            <p:nvPr/>
          </p:nvSpPr>
          <p:spPr>
            <a:xfrm>
              <a:off x="441130" y="3681448"/>
              <a:ext cx="2240456" cy="271725"/>
            </a:xfrm>
            <a:prstGeom prst="rect">
              <a:avLst/>
            </a:prstGeom>
            <a:noFill/>
          </p:spPr>
          <p:txBody>
            <a:bodyPr wrap="square" lIns="0" tIns="0" rIns="0" bIns="0" rtlCol="0" anchor="t">
              <a:noAutofit/>
            </a:bodyPr>
            <a:lstStyle/>
            <a:p>
              <a:pPr>
                <a:lnSpc>
                  <a:spcPct val="110000"/>
                </a:lnSpc>
                <a:defRPr/>
              </a:pPr>
              <a:r>
                <a:rPr lang="fr-CA" sz="1600" b="1" kern="0" dirty="0">
                  <a:solidFill>
                    <a:schemeClr val="bg1"/>
                  </a:solidFill>
                  <a:latin typeface="Segoe UI" panose="020B0502040204020203" pitchFamily="34" charset="0"/>
                  <a:ea typeface="Calibri Light" charset="0"/>
                  <a:cs typeface="Segoe UI" panose="020B0502040204020203" pitchFamily="34" charset="0"/>
                </a:rPr>
                <a:t>Optimiser nos activités pour offrir un service exemplaire</a:t>
              </a:r>
              <a:endParaRPr lang="fr-CA" sz="1600" b="1" kern="0" dirty="0">
                <a:solidFill>
                  <a:schemeClr val="bg1"/>
                </a:solidFill>
                <a:cs typeface="Arial" panose="020B0604020202020204" pitchFamily="34" charset="0"/>
              </a:endParaRPr>
            </a:p>
          </p:txBody>
        </p:sp>
      </p:grpSp>
      <p:grpSp>
        <p:nvGrpSpPr>
          <p:cNvPr id="40" name="Group 39">
            <a:extLst>
              <a:ext uri="{FF2B5EF4-FFF2-40B4-BE49-F238E27FC236}">
                <a16:creationId xmlns:a16="http://schemas.microsoft.com/office/drawing/2014/main" id="{37E6EDCC-05FE-5B38-E977-50BE37555301}"/>
              </a:ext>
            </a:extLst>
          </p:cNvPr>
          <p:cNvGrpSpPr/>
          <p:nvPr/>
        </p:nvGrpSpPr>
        <p:grpSpPr>
          <a:xfrm>
            <a:off x="7339659" y="4728491"/>
            <a:ext cx="3169575" cy="1857773"/>
            <a:chOff x="449536" y="3726452"/>
            <a:chExt cx="2240456" cy="1857773"/>
          </a:xfrm>
        </p:grpSpPr>
        <p:sp>
          <p:nvSpPr>
            <p:cNvPr id="41" name="TextBox 40">
              <a:extLst>
                <a:ext uri="{FF2B5EF4-FFF2-40B4-BE49-F238E27FC236}">
                  <a16:creationId xmlns:a16="http://schemas.microsoft.com/office/drawing/2014/main" id="{BA77570F-3ECC-6A0B-4851-19690BB6744C}"/>
                </a:ext>
              </a:extLst>
            </p:cNvPr>
            <p:cNvSpPr txBox="1"/>
            <p:nvPr/>
          </p:nvSpPr>
          <p:spPr>
            <a:xfrm>
              <a:off x="579390" y="4419915"/>
              <a:ext cx="2097530" cy="1164310"/>
            </a:xfrm>
            <a:prstGeom prst="rect">
              <a:avLst/>
            </a:prstGeom>
            <a:noFill/>
          </p:spPr>
          <p:txBody>
            <a:bodyPr wrap="square" lIns="0" tIns="0" rIns="0" bIns="0" rtlCol="0" anchor="t">
              <a:noAutofit/>
            </a:bodyPr>
            <a:lstStyle/>
            <a:p>
              <a:pPr>
                <a:defRPr/>
              </a:pPr>
              <a:r>
                <a:rPr lang="fr-CA" sz="1400" kern="0" dirty="0">
                  <a:solidFill>
                    <a:schemeClr val="bg1"/>
                  </a:solidFill>
                  <a:latin typeface="Segoe UI" panose="020B0502040204020203" pitchFamily="34" charset="0"/>
                  <a:ea typeface="Calibri Light" charset="0"/>
                  <a:cs typeface="Segoe UI" panose="020B0502040204020203" pitchFamily="34" charset="0"/>
                </a:rPr>
                <a:t>Faire de l’Équipe de santé familiale de </a:t>
              </a:r>
              <a:r>
                <a:rPr lang="fr-CA" sz="1400" kern="0" dirty="0" err="1">
                  <a:solidFill>
                    <a:schemeClr val="bg1"/>
                  </a:solidFill>
                  <a:latin typeface="Segoe UI" panose="020B0502040204020203" pitchFamily="34" charset="0"/>
                  <a:ea typeface="Calibri Light" charset="0"/>
                  <a:cs typeface="Segoe UI" panose="020B0502040204020203" pitchFamily="34" charset="0"/>
                </a:rPr>
                <a:t>Credit</a:t>
              </a:r>
              <a:r>
                <a:rPr lang="fr-CA" sz="1400" kern="0" dirty="0">
                  <a:solidFill>
                    <a:schemeClr val="bg1"/>
                  </a:solidFill>
                  <a:latin typeface="Segoe UI" panose="020B0502040204020203" pitchFamily="34" charset="0"/>
                  <a:ea typeface="Calibri Light" charset="0"/>
                  <a:cs typeface="Segoe UI" panose="020B0502040204020203" pitchFamily="34" charset="0"/>
                </a:rPr>
                <a:t> Valley un centre universitaire de pointe pour la médecine familiale. </a:t>
              </a:r>
              <a:endParaRPr lang="fr-CA" sz="1400" kern="0" dirty="0">
                <a:solidFill>
                  <a:schemeClr val="bg1"/>
                </a:solidFill>
                <a:cs typeface="Arial" panose="020B0604020202020204" pitchFamily="34" charset="0"/>
              </a:endParaRPr>
            </a:p>
          </p:txBody>
        </p:sp>
        <p:sp>
          <p:nvSpPr>
            <p:cNvPr id="42" name="TextBox 41">
              <a:extLst>
                <a:ext uri="{FF2B5EF4-FFF2-40B4-BE49-F238E27FC236}">
                  <a16:creationId xmlns:a16="http://schemas.microsoft.com/office/drawing/2014/main" id="{0AC92EDD-71C3-8528-FA27-1525978DD1CC}"/>
                </a:ext>
              </a:extLst>
            </p:cNvPr>
            <p:cNvSpPr txBox="1"/>
            <p:nvPr/>
          </p:nvSpPr>
          <p:spPr>
            <a:xfrm>
              <a:off x="449536" y="3726452"/>
              <a:ext cx="2240456" cy="271725"/>
            </a:xfrm>
            <a:prstGeom prst="rect">
              <a:avLst/>
            </a:prstGeom>
            <a:noFill/>
          </p:spPr>
          <p:txBody>
            <a:bodyPr wrap="square" lIns="0" tIns="0" rIns="0" bIns="0" rtlCol="0" anchor="t">
              <a:noAutofit/>
            </a:bodyPr>
            <a:lstStyle/>
            <a:p>
              <a:pPr>
                <a:lnSpc>
                  <a:spcPct val="110000"/>
                </a:lnSpc>
                <a:defRPr/>
              </a:pPr>
              <a:r>
                <a:rPr lang="fr-CA" sz="1600" b="1" kern="0" dirty="0">
                  <a:solidFill>
                    <a:schemeClr val="bg1"/>
                  </a:solidFill>
                  <a:latin typeface="Segoe UI" panose="020B0502040204020203" pitchFamily="34" charset="0"/>
                  <a:ea typeface="Calibri Light" charset="0"/>
                  <a:cs typeface="Segoe UI" panose="020B0502040204020203" pitchFamily="34" charset="0"/>
                </a:rPr>
                <a:t>Apprendre et se développer ensemble</a:t>
              </a:r>
              <a:endParaRPr lang="fr-CA" sz="1600" b="1" kern="0" dirty="0">
                <a:solidFill>
                  <a:schemeClr val="bg1"/>
                </a:solidFill>
                <a:cs typeface="Arial" panose="020B0604020202020204" pitchFamily="34" charset="0"/>
              </a:endParaRPr>
            </a:p>
          </p:txBody>
        </p:sp>
      </p:grpSp>
      <p:sp>
        <p:nvSpPr>
          <p:cNvPr id="43" name="TextBox 42">
            <a:extLst>
              <a:ext uri="{FF2B5EF4-FFF2-40B4-BE49-F238E27FC236}">
                <a16:creationId xmlns:a16="http://schemas.microsoft.com/office/drawing/2014/main" id="{AD5EAE7D-75F9-B2FD-3202-DB250B65E11A}"/>
              </a:ext>
            </a:extLst>
          </p:cNvPr>
          <p:cNvSpPr txBox="1"/>
          <p:nvPr/>
        </p:nvSpPr>
        <p:spPr>
          <a:xfrm>
            <a:off x="5315495" y="4144054"/>
            <a:ext cx="1627679" cy="830997"/>
          </a:xfrm>
          <a:prstGeom prst="rect">
            <a:avLst/>
          </a:prstGeom>
          <a:noFill/>
        </p:spPr>
        <p:txBody>
          <a:bodyPr wrap="square" lIns="0" tIns="0" rIns="0" bIns="0" rtlCol="0" anchor="ctr">
            <a:noAutofit/>
          </a:bodyPr>
          <a:lstStyle/>
          <a:p>
            <a:pPr algn="ctr"/>
            <a:r>
              <a:rPr lang="fr-CA" sz="2000" b="1" dirty="0">
                <a:solidFill>
                  <a:schemeClr val="tx1">
                    <a:lumMod val="85000"/>
                    <a:lumOff val="15000"/>
                  </a:schemeClr>
                </a:solidFill>
              </a:rPr>
              <a:t>Équipe de Santé Familiale de </a:t>
            </a:r>
            <a:r>
              <a:rPr lang="fr-CA" sz="2000" b="1" dirty="0" err="1">
                <a:solidFill>
                  <a:schemeClr val="tx1">
                    <a:lumMod val="85000"/>
                    <a:lumOff val="15000"/>
                  </a:schemeClr>
                </a:solidFill>
              </a:rPr>
              <a:t>Credit</a:t>
            </a:r>
            <a:r>
              <a:rPr lang="fr-CA" sz="2000" b="1" dirty="0">
                <a:solidFill>
                  <a:schemeClr val="tx1">
                    <a:lumMod val="85000"/>
                    <a:lumOff val="15000"/>
                  </a:schemeClr>
                </a:solidFill>
              </a:rPr>
              <a:t> Valley</a:t>
            </a:r>
            <a:endParaRPr lang="fr-CA" sz="2000" dirty="0">
              <a:latin typeface="Segoe UI Black" panose="020B0A02040204020203" pitchFamily="34" charset="0"/>
              <a:ea typeface="Segoe UI Black" panose="020B0A02040204020203" pitchFamily="34" charset="0"/>
            </a:endParaRPr>
          </a:p>
        </p:txBody>
      </p:sp>
      <p:pic>
        <p:nvPicPr>
          <p:cNvPr id="11" name="Graphic 10" descr="Lights On with solid fill">
            <a:extLst>
              <a:ext uri="{FF2B5EF4-FFF2-40B4-BE49-F238E27FC236}">
                <a16:creationId xmlns:a16="http://schemas.microsoft.com/office/drawing/2014/main" id="{0583AF26-8C03-A6AF-3E71-762FB7F42B75}"/>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5381050" y="6004109"/>
            <a:ext cx="597723" cy="597723"/>
          </a:xfrm>
          <a:prstGeom prst="rect">
            <a:avLst/>
          </a:prstGeom>
        </p:spPr>
      </p:pic>
      <p:sp>
        <p:nvSpPr>
          <p:cNvPr id="7" name="TextBox 6">
            <a:extLst>
              <a:ext uri="{FF2B5EF4-FFF2-40B4-BE49-F238E27FC236}">
                <a16:creationId xmlns:a16="http://schemas.microsoft.com/office/drawing/2014/main" id="{A8BBAE3F-78B4-3959-F203-6E21F92B3BCF}"/>
              </a:ext>
            </a:extLst>
          </p:cNvPr>
          <p:cNvSpPr txBox="1"/>
          <p:nvPr/>
        </p:nvSpPr>
        <p:spPr>
          <a:xfrm>
            <a:off x="2504389" y="1261869"/>
            <a:ext cx="7183223" cy="340519"/>
          </a:xfrm>
          <a:prstGeom prst="roundRect">
            <a:avLst/>
          </a:prstGeom>
          <a:noFill/>
          <a:ln w="28575">
            <a:solidFill>
              <a:srgbClr val="005D5F"/>
            </a:solidFill>
          </a:ln>
        </p:spPr>
        <p:txBody>
          <a:bodyPr wrap="square" rtlCol="0" anchor="ctr">
            <a:spAutoFit/>
          </a:bodyPr>
          <a:lstStyle/>
          <a:p>
            <a:pPr algn="ctr"/>
            <a:r>
              <a:rPr lang="fr-CA" sz="1400" b="1" dirty="0">
                <a:latin typeface="Arial" panose="020B0604020202020204" pitchFamily="34" charset="0"/>
                <a:cs typeface="Arial" panose="020B0604020202020204" pitchFamily="34" charset="0"/>
              </a:rPr>
              <a:t>Vision : </a:t>
            </a:r>
            <a:r>
              <a:rPr lang="fr-CA" sz="1400" b="1" i="1" dirty="0">
                <a:latin typeface="Arial" panose="020B0604020202020204" pitchFamily="34" charset="0"/>
                <a:cs typeface="Arial" panose="020B0604020202020204" pitchFamily="34" charset="0"/>
              </a:rPr>
              <a:t>Partenariat pour fournir d’excellents soins primaires </a:t>
            </a:r>
          </a:p>
        </p:txBody>
      </p:sp>
      <p:sp>
        <p:nvSpPr>
          <p:cNvPr id="9" name="TextBox 8">
            <a:extLst>
              <a:ext uri="{FF2B5EF4-FFF2-40B4-BE49-F238E27FC236}">
                <a16:creationId xmlns:a16="http://schemas.microsoft.com/office/drawing/2014/main" id="{7DB959A0-108D-B318-A299-C97AE6D9C98F}"/>
              </a:ext>
            </a:extLst>
          </p:cNvPr>
          <p:cNvSpPr txBox="1"/>
          <p:nvPr/>
        </p:nvSpPr>
        <p:spPr>
          <a:xfrm>
            <a:off x="1321870" y="1806325"/>
            <a:ext cx="9548260" cy="340519"/>
          </a:xfrm>
          <a:prstGeom prst="roundRect">
            <a:avLst/>
          </a:prstGeom>
          <a:noFill/>
          <a:ln w="28575">
            <a:solidFill>
              <a:schemeClr val="accent4">
                <a:lumMod val="50000"/>
              </a:schemeClr>
            </a:solidFill>
          </a:ln>
        </p:spPr>
        <p:txBody>
          <a:bodyPr wrap="square" rtlCol="0" anchor="ctr">
            <a:spAutoFit/>
          </a:bodyPr>
          <a:lstStyle/>
          <a:p>
            <a:pPr algn="ctr"/>
            <a:r>
              <a:rPr lang="fr-CA" sz="1400" b="1" dirty="0">
                <a:latin typeface="Arial" panose="020B0604020202020204" pitchFamily="34" charset="0"/>
                <a:cs typeface="Arial" panose="020B0604020202020204" pitchFamily="34" charset="0"/>
              </a:rPr>
              <a:t>Mission : </a:t>
            </a:r>
            <a:r>
              <a:rPr lang="fr-CA" sz="1400" b="1" i="1" dirty="0">
                <a:latin typeface="Arial" panose="020B0604020202020204" pitchFamily="34" charset="0"/>
                <a:cs typeface="Arial" panose="020B0604020202020204" pitchFamily="34" charset="0"/>
              </a:rPr>
              <a:t>Façonner l'avenir des soins primaires par l'éducation et des soins collaboratifs de haute qualité</a:t>
            </a:r>
          </a:p>
        </p:txBody>
      </p:sp>
      <p:pic>
        <p:nvPicPr>
          <p:cNvPr id="15" name="Graphic 14" descr="Group success with solid fill">
            <a:extLst>
              <a:ext uri="{FF2B5EF4-FFF2-40B4-BE49-F238E27FC236}">
                <a16:creationId xmlns:a16="http://schemas.microsoft.com/office/drawing/2014/main" id="{05C03B4B-3030-9F36-CDF6-9D77890BBC11}"/>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6229850" y="6005405"/>
            <a:ext cx="561927" cy="561927"/>
          </a:xfrm>
          <a:prstGeom prst="rect">
            <a:avLst/>
          </a:prstGeom>
        </p:spPr>
      </p:pic>
      <p:sp>
        <p:nvSpPr>
          <p:cNvPr id="10" name="TextBox 9">
            <a:extLst>
              <a:ext uri="{FF2B5EF4-FFF2-40B4-BE49-F238E27FC236}">
                <a16:creationId xmlns:a16="http://schemas.microsoft.com/office/drawing/2014/main" id="{4022E1ED-EE99-C315-CA09-5AD3681903BF}"/>
              </a:ext>
            </a:extLst>
          </p:cNvPr>
          <p:cNvSpPr txBox="1"/>
          <p:nvPr/>
        </p:nvSpPr>
        <p:spPr>
          <a:xfrm>
            <a:off x="7384084" y="3130726"/>
            <a:ext cx="3179377" cy="1200329"/>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r>
              <a:rPr lang="fr-CA" sz="1400" dirty="0">
                <a:solidFill>
                  <a:srgbClr val="FFFFFF"/>
                </a:solidFill>
                <a:ea typeface="+mn-lt"/>
                <a:cs typeface="+mn-lt"/>
              </a:rPr>
              <a:t>Améliorer la santé de nos patients en augmentant l’intégration et la collaboration avec nos partenaires, afin de créer un meilleur continuum de soins.</a:t>
            </a:r>
            <a:endParaRPr lang="fr-CA" sz="1600" dirty="0">
              <a:solidFill>
                <a:srgbClr val="FFFFFF"/>
              </a:solidFill>
            </a:endParaRPr>
          </a:p>
        </p:txBody>
      </p:sp>
      <p:pic>
        <p:nvPicPr>
          <p:cNvPr id="29" name="Graphic 28" descr="Bar graph with upward trend with solid fill">
            <a:extLst>
              <a:ext uri="{FF2B5EF4-FFF2-40B4-BE49-F238E27FC236}">
                <a16:creationId xmlns:a16="http://schemas.microsoft.com/office/drawing/2014/main" id="{E2E9AEB8-B764-1401-D927-BEDB268C6C92}"/>
              </a:ext>
            </a:extLst>
          </p:cNvPr>
          <p:cNvPicPr>
            <a:picLocks noChangeAspect="1"/>
          </p:cNvPicPr>
          <p:nvPr/>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425144" y="2425396"/>
            <a:ext cx="559955" cy="559955"/>
          </a:xfrm>
          <a:prstGeom prst="rect">
            <a:avLst/>
          </a:prstGeom>
        </p:spPr>
      </p:pic>
      <p:sp>
        <p:nvSpPr>
          <p:cNvPr id="30" name="TextBox 29">
            <a:extLst>
              <a:ext uri="{FF2B5EF4-FFF2-40B4-BE49-F238E27FC236}">
                <a16:creationId xmlns:a16="http://schemas.microsoft.com/office/drawing/2014/main" id="{3CA6AEC7-FEE4-C92B-0285-E06E08A727D4}"/>
              </a:ext>
            </a:extLst>
          </p:cNvPr>
          <p:cNvSpPr txBox="1"/>
          <p:nvPr/>
        </p:nvSpPr>
        <p:spPr>
          <a:xfrm>
            <a:off x="5978773" y="2566873"/>
            <a:ext cx="650555" cy="276999"/>
          </a:xfrm>
          <a:prstGeom prst="rect">
            <a:avLst/>
          </a:prstGeom>
          <a:noFill/>
        </p:spPr>
        <p:txBody>
          <a:bodyPr wrap="square" lIns="0" tIns="0" rIns="0" bIns="0">
            <a:spAutoFit/>
          </a:bodyPr>
          <a:lstStyle/>
          <a:p>
            <a:pPr algn="ctr"/>
            <a:r>
              <a:rPr lang="fr-CA" b="1" dirty="0">
                <a:solidFill>
                  <a:schemeClr val="bg1"/>
                </a:solidFill>
                <a:latin typeface="Segoe UI" panose="020B0502040204020203" pitchFamily="34" charset="0"/>
                <a:cs typeface="Segoe UI" panose="020B0502040204020203" pitchFamily="34" charset="0"/>
              </a:rPr>
              <a:t> </a:t>
            </a:r>
          </a:p>
        </p:txBody>
      </p:sp>
      <p:pic>
        <p:nvPicPr>
          <p:cNvPr id="32" name="Graphic 31" descr="Connections with solid fill">
            <a:extLst>
              <a:ext uri="{FF2B5EF4-FFF2-40B4-BE49-F238E27FC236}">
                <a16:creationId xmlns:a16="http://schemas.microsoft.com/office/drawing/2014/main" id="{333C38D9-8576-D4B9-66D2-B398D6C4EB50}"/>
              </a:ext>
            </a:extLst>
          </p:cNvPr>
          <p:cNvPicPr>
            <a:picLocks noChangeAspect="1"/>
          </p:cNvPicPr>
          <p:nvPr/>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6237213" y="2425396"/>
            <a:ext cx="554564" cy="554564"/>
          </a:xfrm>
          <a:prstGeom prst="rect">
            <a:avLst/>
          </a:prstGeom>
        </p:spPr>
      </p:pic>
      <p:sp>
        <p:nvSpPr>
          <p:cNvPr id="13" name="TextBox 12">
            <a:extLst>
              <a:ext uri="{FF2B5EF4-FFF2-40B4-BE49-F238E27FC236}">
                <a16:creationId xmlns:a16="http://schemas.microsoft.com/office/drawing/2014/main" id="{2D68F672-0995-0975-EBC9-06B18A45B5A9}"/>
              </a:ext>
            </a:extLst>
          </p:cNvPr>
          <p:cNvSpPr txBox="1"/>
          <p:nvPr/>
        </p:nvSpPr>
        <p:spPr>
          <a:xfrm>
            <a:off x="7278162" y="2476748"/>
            <a:ext cx="3355774" cy="1138773"/>
          </a:xfrm>
          <a:prstGeom prst="rect">
            <a:avLst/>
          </a:prstGeom>
          <a:noFill/>
        </p:spPr>
        <p:txBody>
          <a:bodyPr wrap="square" rtlCol="0">
            <a:spAutoFit/>
          </a:bodyPr>
          <a:lstStyle/>
          <a:p>
            <a:r>
              <a:rPr lang="en-CA" sz="1600" b="1" dirty="0" err="1">
                <a:solidFill>
                  <a:schemeClr val="bg1"/>
                </a:solidFill>
                <a:latin typeface="Segoe UI" panose="020B0502040204020203" pitchFamily="34" charset="0"/>
                <a:cs typeface="Segoe UI" panose="020B0502040204020203" pitchFamily="34" charset="0"/>
              </a:rPr>
              <a:t>Bâtir</a:t>
            </a:r>
            <a:r>
              <a:rPr lang="en-CA" sz="1600" b="1" dirty="0">
                <a:solidFill>
                  <a:schemeClr val="bg1"/>
                </a:solidFill>
                <a:latin typeface="Segoe UI" panose="020B0502040204020203" pitchFamily="34" charset="0"/>
                <a:cs typeface="Segoe UI" panose="020B0502040204020203" pitchFamily="34" charset="0"/>
              </a:rPr>
              <a:t> un </a:t>
            </a:r>
            <a:r>
              <a:rPr lang="en-CA" sz="1600" b="1" dirty="0" err="1">
                <a:solidFill>
                  <a:schemeClr val="bg1"/>
                </a:solidFill>
                <a:latin typeface="Segoe UI" panose="020B0502040204020203" pitchFamily="34" charset="0"/>
                <a:cs typeface="Segoe UI" panose="020B0502040204020203" pitchFamily="34" charset="0"/>
              </a:rPr>
              <a:t>système</a:t>
            </a:r>
            <a:r>
              <a:rPr lang="en-CA" sz="1600" b="1" dirty="0">
                <a:solidFill>
                  <a:schemeClr val="bg1"/>
                </a:solidFill>
                <a:latin typeface="Segoe UI" panose="020B0502040204020203" pitchFamily="34" charset="0"/>
                <a:cs typeface="Segoe UI" panose="020B0502040204020203" pitchFamily="34" charset="0"/>
              </a:rPr>
              <a:t> de </a:t>
            </a:r>
            <a:r>
              <a:rPr lang="en-CA" sz="1600" b="1" dirty="0" err="1">
                <a:solidFill>
                  <a:schemeClr val="bg1"/>
                </a:solidFill>
                <a:latin typeface="Segoe UI" panose="020B0502040204020203" pitchFamily="34" charset="0"/>
                <a:cs typeface="Segoe UI" panose="020B0502040204020203" pitchFamily="34" charset="0"/>
              </a:rPr>
              <a:t>soins</a:t>
            </a:r>
            <a:r>
              <a:rPr lang="en-CA" sz="1600" b="1" dirty="0">
                <a:solidFill>
                  <a:schemeClr val="bg1"/>
                </a:solidFill>
                <a:latin typeface="Segoe UI" panose="020B0502040204020203" pitchFamily="34" charset="0"/>
                <a:cs typeface="Segoe UI" panose="020B0502040204020203" pitchFamily="34" charset="0"/>
              </a:rPr>
              <a:t> </a:t>
            </a:r>
            <a:r>
              <a:rPr lang="en-CA" sz="1600" b="1" dirty="0" err="1">
                <a:solidFill>
                  <a:schemeClr val="bg1"/>
                </a:solidFill>
                <a:latin typeface="Segoe UI" panose="020B0502040204020203" pitchFamily="34" charset="0"/>
                <a:cs typeface="Segoe UI" panose="020B0502040204020203" pitchFamily="34" charset="0"/>
              </a:rPr>
              <a:t>interrelié</a:t>
            </a:r>
            <a:r>
              <a:rPr lang="en-CA" sz="1600" b="1" dirty="0">
                <a:solidFill>
                  <a:schemeClr val="bg1"/>
                </a:solidFill>
                <a:latin typeface="Segoe UI" panose="020B0502040204020203" pitchFamily="34" charset="0"/>
                <a:cs typeface="Segoe UI" panose="020B0502040204020203" pitchFamily="34" charset="0"/>
              </a:rPr>
              <a:t> avec </a:t>
            </a:r>
            <a:r>
              <a:rPr lang="en-CA" sz="1600" b="1" dirty="0" err="1">
                <a:solidFill>
                  <a:schemeClr val="bg1"/>
                </a:solidFill>
                <a:latin typeface="Segoe UI" panose="020B0502040204020203" pitchFamily="34" charset="0"/>
                <a:cs typeface="Segoe UI" panose="020B0502040204020203" pitchFamily="34" charset="0"/>
              </a:rPr>
              <a:t>nos</a:t>
            </a:r>
            <a:r>
              <a:rPr lang="en-CA" sz="1600" b="1" dirty="0">
                <a:solidFill>
                  <a:schemeClr val="bg1"/>
                </a:solidFill>
                <a:latin typeface="Segoe UI" panose="020B0502040204020203" pitchFamily="34" charset="0"/>
                <a:cs typeface="Segoe UI" panose="020B0502040204020203" pitchFamily="34" charset="0"/>
              </a:rPr>
              <a:t> </a:t>
            </a:r>
            <a:r>
              <a:rPr lang="en-CA" sz="1600" b="1" dirty="0" err="1">
                <a:solidFill>
                  <a:schemeClr val="bg1"/>
                </a:solidFill>
                <a:latin typeface="Segoe UI" panose="020B0502040204020203" pitchFamily="34" charset="0"/>
                <a:cs typeface="Segoe UI" panose="020B0502040204020203" pitchFamily="34" charset="0"/>
              </a:rPr>
              <a:t>partenaires</a:t>
            </a:r>
            <a:r>
              <a:rPr lang="en-CA" sz="1600" b="1" dirty="0">
                <a:solidFill>
                  <a:schemeClr val="bg1"/>
                </a:solidFill>
                <a:latin typeface="Segoe UI" panose="020B0502040204020203" pitchFamily="34" charset="0"/>
                <a:cs typeface="Segoe UI" panose="020B0502040204020203" pitchFamily="34" charset="0"/>
              </a:rPr>
              <a:t> </a:t>
            </a:r>
          </a:p>
          <a:p>
            <a:endParaRPr lang="en-CA" b="1" dirty="0">
              <a:solidFill>
                <a:schemeClr val="bg1"/>
              </a:solidFill>
            </a:endParaRPr>
          </a:p>
          <a:p>
            <a:endParaRPr lang="en-CA" dirty="0"/>
          </a:p>
        </p:txBody>
      </p:sp>
    </p:spTree>
    <p:extLst>
      <p:ext uri="{BB962C8B-B14F-4D97-AF65-F5344CB8AC3E}">
        <p14:creationId xmlns:p14="http://schemas.microsoft.com/office/powerpoint/2010/main" val="686416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4CE97-6B43-2E4C-B2C0-7AA15AE1E77D}"/>
              </a:ext>
            </a:extLst>
          </p:cNvPr>
          <p:cNvSpPr>
            <a:spLocks noGrp="1"/>
          </p:cNvSpPr>
          <p:nvPr>
            <p:ph type="title"/>
          </p:nvPr>
        </p:nvSpPr>
        <p:spPr>
          <a:xfrm>
            <a:off x="523723" y="18287"/>
            <a:ext cx="11289725" cy="1325563"/>
          </a:xfrm>
        </p:spPr>
        <p:txBody>
          <a:bodyPr>
            <a:normAutofit/>
          </a:bodyPr>
          <a:lstStyle/>
          <a:p>
            <a:pPr algn="ctr"/>
            <a:r>
              <a:rPr lang="fr-CA" sz="2000" b="1" dirty="0"/>
              <a:t>Équipe de Santé Familiale de </a:t>
            </a:r>
            <a:r>
              <a:rPr lang="fr-CA" sz="2000" b="1" dirty="0" err="1"/>
              <a:t>Credit</a:t>
            </a:r>
            <a:r>
              <a:rPr lang="fr-CA" sz="2000" b="1" dirty="0"/>
              <a:t> Valley : Priorités stratégiques et objectifs sur 5 ans (2025-2030)</a:t>
            </a:r>
            <a:endParaRPr lang="fr-CA" sz="1100" b="1" dirty="0"/>
          </a:p>
        </p:txBody>
      </p:sp>
      <p:sp>
        <p:nvSpPr>
          <p:cNvPr id="8" name="Freeform 7">
            <a:extLst>
              <a:ext uri="{FF2B5EF4-FFF2-40B4-BE49-F238E27FC236}">
                <a16:creationId xmlns:a16="http://schemas.microsoft.com/office/drawing/2014/main" id="{94ADA2C1-FA56-2747-8A15-0B61DBCB3529}"/>
              </a:ext>
            </a:extLst>
          </p:cNvPr>
          <p:cNvSpPr/>
          <p:nvPr/>
        </p:nvSpPr>
        <p:spPr>
          <a:xfrm>
            <a:off x="367401" y="2459108"/>
            <a:ext cx="2711320" cy="4742085"/>
          </a:xfrm>
          <a:custGeom>
            <a:avLst/>
            <a:gdLst>
              <a:gd name="connsiteX0" fmla="*/ 2491382 w 2711320"/>
              <a:gd name="connsiteY0" fmla="*/ 3218720 h 3218720"/>
              <a:gd name="connsiteX1" fmla="*/ 219933 w 2711320"/>
              <a:gd name="connsiteY1" fmla="*/ 3218720 h 3218720"/>
              <a:gd name="connsiteX2" fmla="*/ 0 w 2711320"/>
              <a:gd name="connsiteY2" fmla="*/ 2998857 h 3218720"/>
              <a:gd name="connsiteX3" fmla="*/ 0 w 2711320"/>
              <a:gd name="connsiteY3" fmla="*/ 219863 h 3218720"/>
              <a:gd name="connsiteX4" fmla="*/ 219933 w 2711320"/>
              <a:gd name="connsiteY4" fmla="*/ 0 h 3218720"/>
              <a:gd name="connsiteX5" fmla="*/ 2491382 w 2711320"/>
              <a:gd name="connsiteY5" fmla="*/ 0 h 3218720"/>
              <a:gd name="connsiteX6" fmla="*/ 2711315 w 2711320"/>
              <a:gd name="connsiteY6" fmla="*/ 219863 h 3218720"/>
              <a:gd name="connsiteX7" fmla="*/ 2711315 w 2711320"/>
              <a:gd name="connsiteY7" fmla="*/ 2998857 h 3218720"/>
              <a:gd name="connsiteX8" fmla="*/ 2491382 w 2711320"/>
              <a:gd name="connsiteY8" fmla="*/ 3218720 h 321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11320" h="3218720">
                <a:moveTo>
                  <a:pt x="2491382" y="3218720"/>
                </a:moveTo>
                <a:lnTo>
                  <a:pt x="219933" y="3218720"/>
                </a:lnTo>
                <a:cubicBezTo>
                  <a:pt x="98836" y="3218720"/>
                  <a:pt x="0" y="3120806"/>
                  <a:pt x="0" y="2998857"/>
                </a:cubicBezTo>
                <a:lnTo>
                  <a:pt x="0" y="219863"/>
                </a:lnTo>
                <a:cubicBezTo>
                  <a:pt x="0" y="97915"/>
                  <a:pt x="98836" y="0"/>
                  <a:pt x="219933" y="0"/>
                </a:cubicBezTo>
                <a:lnTo>
                  <a:pt x="2491382" y="0"/>
                </a:lnTo>
                <a:cubicBezTo>
                  <a:pt x="2613369" y="0"/>
                  <a:pt x="2711315" y="98805"/>
                  <a:pt x="2711315" y="219863"/>
                </a:cubicBezTo>
                <a:lnTo>
                  <a:pt x="2711315" y="2998857"/>
                </a:lnTo>
                <a:cubicBezTo>
                  <a:pt x="2712205" y="3120806"/>
                  <a:pt x="2613369" y="3218720"/>
                  <a:pt x="2491382" y="3218720"/>
                </a:cubicBezTo>
                <a:close/>
              </a:path>
            </a:pathLst>
          </a:custGeom>
          <a:solidFill>
            <a:schemeClr val="bg2"/>
          </a:solidFill>
          <a:ln w="25400" cap="flat">
            <a:solidFill>
              <a:schemeClr val="accent1"/>
            </a:solidFill>
            <a:prstDash val="solid"/>
            <a:miter/>
          </a:ln>
        </p:spPr>
        <p:txBody>
          <a:bodyPr rtlCol="0" anchor="t"/>
          <a:lstStyle/>
          <a:p>
            <a:pPr algn="ctr"/>
            <a:r>
              <a:rPr lang="fr-CA" sz="1100" i="1" dirty="0">
                <a:solidFill>
                  <a:schemeClr val="accent1"/>
                </a:solidFill>
              </a:rPr>
              <a:t>Appuyer les besoins croissants de notre population en travaillant de près avec nos partenaires et notre communauté, pour améliorer l’accès, l’équité, la capacité des services et accroitre la portée de notre Équipe de santé familiale. </a:t>
            </a:r>
            <a:endParaRPr lang="fr-CA" sz="1600" dirty="0"/>
          </a:p>
        </p:txBody>
      </p:sp>
      <p:sp>
        <p:nvSpPr>
          <p:cNvPr id="9" name="Freeform 8">
            <a:extLst>
              <a:ext uri="{FF2B5EF4-FFF2-40B4-BE49-F238E27FC236}">
                <a16:creationId xmlns:a16="http://schemas.microsoft.com/office/drawing/2014/main" id="{D3D63D87-AFCA-0244-B053-83FD3281EBD1}"/>
              </a:ext>
            </a:extLst>
          </p:cNvPr>
          <p:cNvSpPr/>
          <p:nvPr/>
        </p:nvSpPr>
        <p:spPr>
          <a:xfrm>
            <a:off x="3275885" y="2474894"/>
            <a:ext cx="2711320" cy="4725212"/>
          </a:xfrm>
          <a:custGeom>
            <a:avLst/>
            <a:gdLst>
              <a:gd name="connsiteX0" fmla="*/ 2491382 w 2711320"/>
              <a:gd name="connsiteY0" fmla="*/ 3219610 h 3219610"/>
              <a:gd name="connsiteX1" fmla="*/ 219933 w 2711320"/>
              <a:gd name="connsiteY1" fmla="*/ 3219610 h 3219610"/>
              <a:gd name="connsiteX2" fmla="*/ 0 w 2711320"/>
              <a:gd name="connsiteY2" fmla="*/ 2999748 h 3219610"/>
              <a:gd name="connsiteX3" fmla="*/ 0 w 2711320"/>
              <a:gd name="connsiteY3" fmla="*/ 219863 h 3219610"/>
              <a:gd name="connsiteX4" fmla="*/ 219933 w 2711320"/>
              <a:gd name="connsiteY4" fmla="*/ 0 h 3219610"/>
              <a:gd name="connsiteX5" fmla="*/ 2491382 w 2711320"/>
              <a:gd name="connsiteY5" fmla="*/ 0 h 3219610"/>
              <a:gd name="connsiteX6" fmla="*/ 2711315 w 2711320"/>
              <a:gd name="connsiteY6" fmla="*/ 219863 h 3219610"/>
              <a:gd name="connsiteX7" fmla="*/ 2711315 w 2711320"/>
              <a:gd name="connsiteY7" fmla="*/ 2998857 h 3219610"/>
              <a:gd name="connsiteX8" fmla="*/ 2491382 w 2711320"/>
              <a:gd name="connsiteY8" fmla="*/ 3219610 h 3219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11320" h="3219610">
                <a:moveTo>
                  <a:pt x="2491382" y="3219610"/>
                </a:moveTo>
                <a:lnTo>
                  <a:pt x="219933" y="3219610"/>
                </a:lnTo>
                <a:cubicBezTo>
                  <a:pt x="97946" y="3219610"/>
                  <a:pt x="0" y="3120806"/>
                  <a:pt x="0" y="2999748"/>
                </a:cubicBezTo>
                <a:lnTo>
                  <a:pt x="0" y="219863"/>
                </a:lnTo>
                <a:cubicBezTo>
                  <a:pt x="0" y="97915"/>
                  <a:pt x="98836" y="0"/>
                  <a:pt x="219933" y="0"/>
                </a:cubicBezTo>
                <a:lnTo>
                  <a:pt x="2491382" y="0"/>
                </a:lnTo>
                <a:cubicBezTo>
                  <a:pt x="2613369" y="0"/>
                  <a:pt x="2711315" y="98805"/>
                  <a:pt x="2711315" y="219863"/>
                </a:cubicBezTo>
                <a:lnTo>
                  <a:pt x="2711315" y="2998857"/>
                </a:lnTo>
                <a:cubicBezTo>
                  <a:pt x="2712205" y="3120806"/>
                  <a:pt x="2613369" y="3219610"/>
                  <a:pt x="2491382" y="3219610"/>
                </a:cubicBezTo>
                <a:close/>
              </a:path>
            </a:pathLst>
          </a:custGeom>
          <a:solidFill>
            <a:schemeClr val="bg2"/>
          </a:solidFill>
          <a:ln w="25400" cap="flat">
            <a:solidFill>
              <a:srgbClr val="C00000"/>
            </a:solidFill>
            <a:prstDash val="solid"/>
            <a:miter/>
          </a:ln>
        </p:spPr>
        <p:txBody>
          <a:bodyPr rtlCol="0" anchor="t"/>
          <a:lstStyle/>
          <a:p>
            <a:pPr algn="ctr"/>
            <a:r>
              <a:rPr lang="fr-CA" sz="1100" i="1" dirty="0">
                <a:solidFill>
                  <a:srgbClr val="C00000"/>
                </a:solidFill>
                <a:ea typeface="+mn-lt"/>
                <a:cs typeface="+mn-lt"/>
              </a:rPr>
              <a:t>Améliorer la santé de nos patients en augmentant l’intégration et la collaboration avec nos partenaires, afin de créer un meilleur continuum de soins.</a:t>
            </a:r>
            <a:endParaRPr lang="fr-CA" sz="1100" i="1" dirty="0">
              <a:solidFill>
                <a:srgbClr val="C00000"/>
              </a:solidFill>
              <a:latin typeface="Segoe UI"/>
              <a:cs typeface="Segoe UI"/>
            </a:endParaRPr>
          </a:p>
        </p:txBody>
      </p:sp>
      <p:sp>
        <p:nvSpPr>
          <p:cNvPr id="10" name="Freeform 9">
            <a:extLst>
              <a:ext uri="{FF2B5EF4-FFF2-40B4-BE49-F238E27FC236}">
                <a16:creationId xmlns:a16="http://schemas.microsoft.com/office/drawing/2014/main" id="{B73D2077-3B63-7C43-9DB7-FFC89789FBAF}"/>
              </a:ext>
            </a:extLst>
          </p:cNvPr>
          <p:cNvSpPr/>
          <p:nvPr/>
        </p:nvSpPr>
        <p:spPr>
          <a:xfrm>
            <a:off x="321818" y="1547642"/>
            <a:ext cx="2780260" cy="948476"/>
          </a:xfrm>
          <a:custGeom>
            <a:avLst/>
            <a:gdLst>
              <a:gd name="connsiteX0" fmla="*/ 1372130 w 1533295"/>
              <a:gd name="connsiteY0" fmla="*/ 322228 h 322228"/>
              <a:gd name="connsiteX1" fmla="*/ 161165 w 1533295"/>
              <a:gd name="connsiteY1" fmla="*/ 322228 h 322228"/>
              <a:gd name="connsiteX2" fmla="*/ 0 w 1533295"/>
              <a:gd name="connsiteY2" fmla="*/ 161114 h 322228"/>
              <a:gd name="connsiteX3" fmla="*/ 0 w 1533295"/>
              <a:gd name="connsiteY3" fmla="*/ 161114 h 322228"/>
              <a:gd name="connsiteX4" fmla="*/ 161165 w 1533295"/>
              <a:gd name="connsiteY4" fmla="*/ 0 h 322228"/>
              <a:gd name="connsiteX5" fmla="*/ 1372130 w 1533295"/>
              <a:gd name="connsiteY5" fmla="*/ 0 h 322228"/>
              <a:gd name="connsiteX6" fmla="*/ 1533295 w 1533295"/>
              <a:gd name="connsiteY6" fmla="*/ 161114 h 322228"/>
              <a:gd name="connsiteX7" fmla="*/ 1533295 w 1533295"/>
              <a:gd name="connsiteY7" fmla="*/ 161114 h 322228"/>
              <a:gd name="connsiteX8" fmla="*/ 1372130 w 1533295"/>
              <a:gd name="connsiteY8" fmla="*/ 322228 h 3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3295" h="322228">
                <a:moveTo>
                  <a:pt x="1372130" y="322228"/>
                </a:moveTo>
                <a:lnTo>
                  <a:pt x="161165" y="322228"/>
                </a:lnTo>
                <a:cubicBezTo>
                  <a:pt x="72124" y="322228"/>
                  <a:pt x="0" y="250127"/>
                  <a:pt x="0" y="161114"/>
                </a:cubicBezTo>
                <a:lnTo>
                  <a:pt x="0" y="161114"/>
                </a:lnTo>
                <a:cubicBezTo>
                  <a:pt x="0" y="72101"/>
                  <a:pt x="72124" y="0"/>
                  <a:pt x="161165" y="0"/>
                </a:cubicBezTo>
                <a:lnTo>
                  <a:pt x="1372130" y="0"/>
                </a:lnTo>
                <a:cubicBezTo>
                  <a:pt x="1461172" y="0"/>
                  <a:pt x="1533295" y="72101"/>
                  <a:pt x="1533295" y="161114"/>
                </a:cubicBezTo>
                <a:lnTo>
                  <a:pt x="1533295" y="161114"/>
                </a:lnTo>
                <a:cubicBezTo>
                  <a:pt x="1533295" y="250127"/>
                  <a:pt x="1461172" y="322228"/>
                  <a:pt x="1372130" y="322228"/>
                </a:cubicBezTo>
                <a:close/>
              </a:path>
            </a:pathLst>
          </a:custGeom>
          <a:solidFill>
            <a:schemeClr val="accent1"/>
          </a:solidFill>
          <a:ln w="8897" cap="flat">
            <a:noFill/>
            <a:prstDash val="solid"/>
            <a:miter/>
          </a:ln>
        </p:spPr>
        <p:txBody>
          <a:bodyPr rtlCol="0" anchor="ctr"/>
          <a:lstStyle/>
          <a:p>
            <a:endParaRPr lang="fr-CA" dirty="0"/>
          </a:p>
        </p:txBody>
      </p:sp>
      <p:sp>
        <p:nvSpPr>
          <p:cNvPr id="11" name="Freeform 10">
            <a:extLst>
              <a:ext uri="{FF2B5EF4-FFF2-40B4-BE49-F238E27FC236}">
                <a16:creationId xmlns:a16="http://schemas.microsoft.com/office/drawing/2014/main" id="{D558BFC7-CA51-8741-9DDE-AF421CE034D5}"/>
              </a:ext>
            </a:extLst>
          </p:cNvPr>
          <p:cNvSpPr/>
          <p:nvPr/>
        </p:nvSpPr>
        <p:spPr>
          <a:xfrm>
            <a:off x="3235046" y="1544036"/>
            <a:ext cx="2734431" cy="988111"/>
          </a:xfrm>
          <a:custGeom>
            <a:avLst/>
            <a:gdLst>
              <a:gd name="connsiteX0" fmla="*/ 1372130 w 1533295"/>
              <a:gd name="connsiteY0" fmla="*/ 322228 h 322228"/>
              <a:gd name="connsiteX1" fmla="*/ 161165 w 1533295"/>
              <a:gd name="connsiteY1" fmla="*/ 322228 h 322228"/>
              <a:gd name="connsiteX2" fmla="*/ 0 w 1533295"/>
              <a:gd name="connsiteY2" fmla="*/ 161114 h 322228"/>
              <a:gd name="connsiteX3" fmla="*/ 0 w 1533295"/>
              <a:gd name="connsiteY3" fmla="*/ 161114 h 322228"/>
              <a:gd name="connsiteX4" fmla="*/ 161165 w 1533295"/>
              <a:gd name="connsiteY4" fmla="*/ 0 h 322228"/>
              <a:gd name="connsiteX5" fmla="*/ 1372130 w 1533295"/>
              <a:gd name="connsiteY5" fmla="*/ 0 h 322228"/>
              <a:gd name="connsiteX6" fmla="*/ 1533295 w 1533295"/>
              <a:gd name="connsiteY6" fmla="*/ 161114 h 322228"/>
              <a:gd name="connsiteX7" fmla="*/ 1533295 w 1533295"/>
              <a:gd name="connsiteY7" fmla="*/ 161114 h 322228"/>
              <a:gd name="connsiteX8" fmla="*/ 1372130 w 1533295"/>
              <a:gd name="connsiteY8" fmla="*/ 322228 h 3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3295" h="322228">
                <a:moveTo>
                  <a:pt x="1372130" y="322228"/>
                </a:moveTo>
                <a:lnTo>
                  <a:pt x="161165" y="322228"/>
                </a:lnTo>
                <a:cubicBezTo>
                  <a:pt x="72123" y="322228"/>
                  <a:pt x="0" y="250127"/>
                  <a:pt x="0" y="161114"/>
                </a:cubicBezTo>
                <a:lnTo>
                  <a:pt x="0" y="161114"/>
                </a:lnTo>
                <a:cubicBezTo>
                  <a:pt x="0" y="72101"/>
                  <a:pt x="72123" y="0"/>
                  <a:pt x="161165" y="0"/>
                </a:cubicBezTo>
                <a:lnTo>
                  <a:pt x="1372130" y="0"/>
                </a:lnTo>
                <a:cubicBezTo>
                  <a:pt x="1461171" y="0"/>
                  <a:pt x="1533295" y="72101"/>
                  <a:pt x="1533295" y="161114"/>
                </a:cubicBezTo>
                <a:lnTo>
                  <a:pt x="1533295" y="161114"/>
                </a:lnTo>
                <a:cubicBezTo>
                  <a:pt x="1533295" y="250127"/>
                  <a:pt x="1461171" y="322228"/>
                  <a:pt x="1372130" y="322228"/>
                </a:cubicBezTo>
                <a:close/>
              </a:path>
            </a:pathLst>
          </a:custGeom>
          <a:solidFill>
            <a:srgbClr val="C00000"/>
          </a:solidFill>
          <a:ln w="8897" cap="flat">
            <a:noFill/>
            <a:prstDash val="solid"/>
            <a:miter/>
          </a:ln>
        </p:spPr>
        <p:txBody>
          <a:bodyPr rtlCol="0" anchor="ctr"/>
          <a:lstStyle/>
          <a:p>
            <a:endParaRPr lang="fr-CA" dirty="0"/>
          </a:p>
        </p:txBody>
      </p:sp>
      <p:sp>
        <p:nvSpPr>
          <p:cNvPr id="12" name="Freeform 11">
            <a:extLst>
              <a:ext uri="{FF2B5EF4-FFF2-40B4-BE49-F238E27FC236}">
                <a16:creationId xmlns:a16="http://schemas.microsoft.com/office/drawing/2014/main" id="{50276FFE-30AD-8E42-80BF-FCB7E4D53268}"/>
              </a:ext>
            </a:extLst>
          </p:cNvPr>
          <p:cNvSpPr/>
          <p:nvPr/>
        </p:nvSpPr>
        <p:spPr>
          <a:xfrm>
            <a:off x="1424673" y="930825"/>
            <a:ext cx="666031" cy="665819"/>
          </a:xfrm>
          <a:custGeom>
            <a:avLst/>
            <a:gdLst>
              <a:gd name="connsiteX0" fmla="*/ 666031 w 666030"/>
              <a:gd name="connsiteY0" fmla="*/ 332910 h 665819"/>
              <a:gd name="connsiteX1" fmla="*/ 333015 w 666030"/>
              <a:gd name="connsiteY1" fmla="*/ 665819 h 665819"/>
              <a:gd name="connsiteX2" fmla="*/ 0 w 666030"/>
              <a:gd name="connsiteY2" fmla="*/ 332910 h 665819"/>
              <a:gd name="connsiteX3" fmla="*/ 333015 w 666030"/>
              <a:gd name="connsiteY3" fmla="*/ 0 h 665819"/>
              <a:gd name="connsiteX4" fmla="*/ 666031 w 666030"/>
              <a:gd name="connsiteY4" fmla="*/ 332910 h 665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030" h="665819">
                <a:moveTo>
                  <a:pt x="666031" y="332910"/>
                </a:moveTo>
                <a:cubicBezTo>
                  <a:pt x="666031" y="516771"/>
                  <a:pt x="516935" y="665819"/>
                  <a:pt x="333015" y="665819"/>
                </a:cubicBezTo>
                <a:cubicBezTo>
                  <a:pt x="149096" y="665819"/>
                  <a:pt x="0" y="516771"/>
                  <a:pt x="0" y="332910"/>
                </a:cubicBezTo>
                <a:cubicBezTo>
                  <a:pt x="0" y="149049"/>
                  <a:pt x="149096" y="0"/>
                  <a:pt x="333015" y="0"/>
                </a:cubicBezTo>
                <a:cubicBezTo>
                  <a:pt x="516935" y="0"/>
                  <a:pt x="666031" y="149049"/>
                  <a:pt x="666031" y="332910"/>
                </a:cubicBezTo>
                <a:close/>
              </a:path>
            </a:pathLst>
          </a:custGeom>
          <a:solidFill>
            <a:schemeClr val="accent1"/>
          </a:solidFill>
          <a:ln w="8897" cap="flat">
            <a:noFill/>
            <a:prstDash val="solid"/>
            <a:miter/>
          </a:ln>
        </p:spPr>
        <p:txBody>
          <a:bodyPr rtlCol="0" anchor="ctr"/>
          <a:lstStyle/>
          <a:p>
            <a:endParaRPr lang="fr-CA" dirty="0"/>
          </a:p>
        </p:txBody>
      </p:sp>
      <p:sp>
        <p:nvSpPr>
          <p:cNvPr id="13" name="Freeform 12">
            <a:extLst>
              <a:ext uri="{FF2B5EF4-FFF2-40B4-BE49-F238E27FC236}">
                <a16:creationId xmlns:a16="http://schemas.microsoft.com/office/drawing/2014/main" id="{142B84D7-A05D-204C-ABD3-BD98FE801C9C}"/>
              </a:ext>
            </a:extLst>
          </p:cNvPr>
          <p:cNvSpPr/>
          <p:nvPr/>
        </p:nvSpPr>
        <p:spPr>
          <a:xfrm>
            <a:off x="4285762" y="919586"/>
            <a:ext cx="666031" cy="665819"/>
          </a:xfrm>
          <a:custGeom>
            <a:avLst/>
            <a:gdLst>
              <a:gd name="connsiteX0" fmla="*/ 666031 w 666030"/>
              <a:gd name="connsiteY0" fmla="*/ 332910 h 665819"/>
              <a:gd name="connsiteX1" fmla="*/ 333015 w 666030"/>
              <a:gd name="connsiteY1" fmla="*/ 665820 h 665819"/>
              <a:gd name="connsiteX2" fmla="*/ 0 w 666030"/>
              <a:gd name="connsiteY2" fmla="*/ 332910 h 665819"/>
              <a:gd name="connsiteX3" fmla="*/ 333015 w 666030"/>
              <a:gd name="connsiteY3" fmla="*/ 0 h 665819"/>
              <a:gd name="connsiteX4" fmla="*/ 666031 w 666030"/>
              <a:gd name="connsiteY4" fmla="*/ 332910 h 665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030" h="665819">
                <a:moveTo>
                  <a:pt x="666031" y="332910"/>
                </a:moveTo>
                <a:cubicBezTo>
                  <a:pt x="666031" y="516771"/>
                  <a:pt x="516935" y="665820"/>
                  <a:pt x="333015" y="665820"/>
                </a:cubicBezTo>
                <a:cubicBezTo>
                  <a:pt x="149096" y="665820"/>
                  <a:pt x="0" y="516771"/>
                  <a:pt x="0" y="332910"/>
                </a:cubicBezTo>
                <a:cubicBezTo>
                  <a:pt x="0" y="149049"/>
                  <a:pt x="149096" y="0"/>
                  <a:pt x="333015" y="0"/>
                </a:cubicBezTo>
                <a:cubicBezTo>
                  <a:pt x="516935" y="0"/>
                  <a:pt x="666031" y="149049"/>
                  <a:pt x="666031" y="332910"/>
                </a:cubicBezTo>
                <a:close/>
              </a:path>
            </a:pathLst>
          </a:custGeom>
          <a:solidFill>
            <a:srgbClr val="C00000"/>
          </a:solidFill>
          <a:ln w="8897" cap="flat">
            <a:noFill/>
            <a:prstDash val="solid"/>
            <a:miter/>
          </a:ln>
        </p:spPr>
        <p:txBody>
          <a:bodyPr rtlCol="0" anchor="ctr"/>
          <a:lstStyle/>
          <a:p>
            <a:endParaRPr lang="fr-CA" dirty="0"/>
          </a:p>
        </p:txBody>
      </p:sp>
      <p:sp>
        <p:nvSpPr>
          <p:cNvPr id="14" name="Freeform 13">
            <a:extLst>
              <a:ext uri="{FF2B5EF4-FFF2-40B4-BE49-F238E27FC236}">
                <a16:creationId xmlns:a16="http://schemas.microsoft.com/office/drawing/2014/main" id="{24F1B89D-47C9-9843-A8A4-BF7BD8C80F7F}"/>
              </a:ext>
            </a:extLst>
          </p:cNvPr>
          <p:cNvSpPr/>
          <p:nvPr/>
        </p:nvSpPr>
        <p:spPr>
          <a:xfrm>
            <a:off x="6213403" y="2525795"/>
            <a:ext cx="2711320" cy="4699893"/>
          </a:xfrm>
          <a:custGeom>
            <a:avLst/>
            <a:gdLst>
              <a:gd name="connsiteX0" fmla="*/ 2491382 w 2711320"/>
              <a:gd name="connsiteY0" fmla="*/ 3218720 h 3218720"/>
              <a:gd name="connsiteX1" fmla="*/ 219933 w 2711320"/>
              <a:gd name="connsiteY1" fmla="*/ 3218720 h 3218720"/>
              <a:gd name="connsiteX2" fmla="*/ 0 w 2711320"/>
              <a:gd name="connsiteY2" fmla="*/ 2998857 h 3218720"/>
              <a:gd name="connsiteX3" fmla="*/ 0 w 2711320"/>
              <a:gd name="connsiteY3" fmla="*/ 219863 h 3218720"/>
              <a:gd name="connsiteX4" fmla="*/ 219933 w 2711320"/>
              <a:gd name="connsiteY4" fmla="*/ 0 h 3218720"/>
              <a:gd name="connsiteX5" fmla="*/ 2491382 w 2711320"/>
              <a:gd name="connsiteY5" fmla="*/ 0 h 3218720"/>
              <a:gd name="connsiteX6" fmla="*/ 2711315 w 2711320"/>
              <a:gd name="connsiteY6" fmla="*/ 219863 h 3218720"/>
              <a:gd name="connsiteX7" fmla="*/ 2711315 w 2711320"/>
              <a:gd name="connsiteY7" fmla="*/ 2998857 h 3218720"/>
              <a:gd name="connsiteX8" fmla="*/ 2491382 w 2711320"/>
              <a:gd name="connsiteY8" fmla="*/ 3218720 h 321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11320" h="3218720">
                <a:moveTo>
                  <a:pt x="2491382" y="3218720"/>
                </a:moveTo>
                <a:lnTo>
                  <a:pt x="219933" y="3218720"/>
                </a:lnTo>
                <a:cubicBezTo>
                  <a:pt x="97946" y="3218720"/>
                  <a:pt x="0" y="3119915"/>
                  <a:pt x="0" y="2998857"/>
                </a:cubicBezTo>
                <a:lnTo>
                  <a:pt x="0" y="219863"/>
                </a:lnTo>
                <a:cubicBezTo>
                  <a:pt x="0" y="97915"/>
                  <a:pt x="98836" y="0"/>
                  <a:pt x="219933" y="0"/>
                </a:cubicBezTo>
                <a:lnTo>
                  <a:pt x="2491382" y="0"/>
                </a:lnTo>
                <a:cubicBezTo>
                  <a:pt x="2613369" y="0"/>
                  <a:pt x="2711315" y="98805"/>
                  <a:pt x="2711315" y="219863"/>
                </a:cubicBezTo>
                <a:lnTo>
                  <a:pt x="2711315" y="2998857"/>
                </a:lnTo>
                <a:cubicBezTo>
                  <a:pt x="2712205" y="3120806"/>
                  <a:pt x="2613369" y="3218720"/>
                  <a:pt x="2491382" y="3218720"/>
                </a:cubicBezTo>
                <a:close/>
              </a:path>
            </a:pathLst>
          </a:custGeom>
          <a:solidFill>
            <a:schemeClr val="bg2"/>
          </a:solidFill>
          <a:ln w="25400" cap="flat">
            <a:solidFill>
              <a:schemeClr val="accent6"/>
            </a:solidFill>
            <a:prstDash val="solid"/>
            <a:miter/>
          </a:ln>
        </p:spPr>
        <p:txBody>
          <a:bodyPr rtlCol="0" anchor="t"/>
          <a:lstStyle/>
          <a:p>
            <a:pPr algn="ctr">
              <a:defRPr/>
            </a:pPr>
            <a:r>
              <a:rPr lang="fr-CA" sz="1100" i="1" kern="0" dirty="0">
                <a:solidFill>
                  <a:schemeClr val="accent6">
                    <a:lumMod val="75000"/>
                  </a:schemeClr>
                </a:solidFill>
                <a:latin typeface="Segoe UI"/>
                <a:ea typeface="Calibri Light" charset="0"/>
                <a:cs typeface="Segoe UI"/>
              </a:rPr>
              <a:t>Investir dans des solutions durables pour améliorer l’efficacité de nos activités de base et pour appuyer nos équipes alors qu’elles s’engagent dans une refonte de la prestation de soins. </a:t>
            </a:r>
            <a:endParaRPr lang="fr-CA" sz="1100" i="1" kern="0" dirty="0">
              <a:solidFill>
                <a:schemeClr val="accent6">
                  <a:lumMod val="75000"/>
                </a:schemeClr>
              </a:solidFill>
              <a:latin typeface="Segoe UI"/>
              <a:cs typeface="Segoe UI"/>
            </a:endParaRPr>
          </a:p>
        </p:txBody>
      </p:sp>
      <p:sp>
        <p:nvSpPr>
          <p:cNvPr id="15" name="Freeform 14">
            <a:extLst>
              <a:ext uri="{FF2B5EF4-FFF2-40B4-BE49-F238E27FC236}">
                <a16:creationId xmlns:a16="http://schemas.microsoft.com/office/drawing/2014/main" id="{08289802-40A1-764C-B018-00CA9F4BBA30}"/>
              </a:ext>
            </a:extLst>
          </p:cNvPr>
          <p:cNvSpPr/>
          <p:nvPr/>
        </p:nvSpPr>
        <p:spPr>
          <a:xfrm>
            <a:off x="9102128" y="2515594"/>
            <a:ext cx="2711320" cy="4681882"/>
          </a:xfrm>
          <a:custGeom>
            <a:avLst/>
            <a:gdLst>
              <a:gd name="connsiteX0" fmla="*/ 2491383 w 2711320"/>
              <a:gd name="connsiteY0" fmla="*/ 3219610 h 3219610"/>
              <a:gd name="connsiteX1" fmla="*/ 219933 w 2711320"/>
              <a:gd name="connsiteY1" fmla="*/ 3219610 h 3219610"/>
              <a:gd name="connsiteX2" fmla="*/ 0 w 2711320"/>
              <a:gd name="connsiteY2" fmla="*/ 2999748 h 3219610"/>
              <a:gd name="connsiteX3" fmla="*/ 0 w 2711320"/>
              <a:gd name="connsiteY3" fmla="*/ 219863 h 3219610"/>
              <a:gd name="connsiteX4" fmla="*/ 219933 w 2711320"/>
              <a:gd name="connsiteY4" fmla="*/ 0 h 3219610"/>
              <a:gd name="connsiteX5" fmla="*/ 2491383 w 2711320"/>
              <a:gd name="connsiteY5" fmla="*/ 0 h 3219610"/>
              <a:gd name="connsiteX6" fmla="*/ 2711315 w 2711320"/>
              <a:gd name="connsiteY6" fmla="*/ 219863 h 3219610"/>
              <a:gd name="connsiteX7" fmla="*/ 2711315 w 2711320"/>
              <a:gd name="connsiteY7" fmla="*/ 2998857 h 3219610"/>
              <a:gd name="connsiteX8" fmla="*/ 2491383 w 2711320"/>
              <a:gd name="connsiteY8" fmla="*/ 3219610 h 3219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11320" h="3219610">
                <a:moveTo>
                  <a:pt x="2491383" y="3219610"/>
                </a:moveTo>
                <a:lnTo>
                  <a:pt x="219933" y="3219610"/>
                </a:lnTo>
                <a:cubicBezTo>
                  <a:pt x="97946" y="3219610"/>
                  <a:pt x="0" y="3120806"/>
                  <a:pt x="0" y="2999748"/>
                </a:cubicBezTo>
                <a:lnTo>
                  <a:pt x="0" y="219863"/>
                </a:lnTo>
                <a:cubicBezTo>
                  <a:pt x="0" y="97915"/>
                  <a:pt x="98836" y="0"/>
                  <a:pt x="219933" y="0"/>
                </a:cubicBezTo>
                <a:lnTo>
                  <a:pt x="2491383" y="0"/>
                </a:lnTo>
                <a:cubicBezTo>
                  <a:pt x="2613369" y="0"/>
                  <a:pt x="2711315" y="98805"/>
                  <a:pt x="2711315" y="219863"/>
                </a:cubicBezTo>
                <a:lnTo>
                  <a:pt x="2711315" y="2998857"/>
                </a:lnTo>
                <a:cubicBezTo>
                  <a:pt x="2712205" y="3120806"/>
                  <a:pt x="2613369" y="3219610"/>
                  <a:pt x="2491383" y="3219610"/>
                </a:cubicBezTo>
                <a:close/>
              </a:path>
            </a:pathLst>
          </a:custGeom>
          <a:solidFill>
            <a:schemeClr val="bg2"/>
          </a:solidFill>
          <a:ln w="25400" cap="flat">
            <a:solidFill>
              <a:srgbClr val="F5A231"/>
            </a:solidFill>
            <a:prstDash val="solid"/>
            <a:miter/>
          </a:ln>
        </p:spPr>
        <p:txBody>
          <a:bodyPr rtlCol="0" anchor="t"/>
          <a:lstStyle/>
          <a:p>
            <a:pPr algn="ctr">
              <a:defRPr/>
            </a:pPr>
            <a:r>
              <a:rPr lang="fr-CA" sz="1100" i="1" kern="0" dirty="0">
                <a:solidFill>
                  <a:schemeClr val="accent2"/>
                </a:solidFill>
                <a:latin typeface="Segoe UI" panose="020B0502040204020203" pitchFamily="34" charset="0"/>
                <a:ea typeface="Calibri Light" charset="0"/>
                <a:cs typeface="Segoe UI" panose="020B0502040204020203" pitchFamily="34" charset="0"/>
              </a:rPr>
              <a:t>Faire de l’Équipe de santé familiale de </a:t>
            </a:r>
            <a:r>
              <a:rPr lang="fr-CA" sz="1100" i="1" kern="0" dirty="0" err="1">
                <a:solidFill>
                  <a:schemeClr val="accent2"/>
                </a:solidFill>
                <a:latin typeface="Segoe UI" panose="020B0502040204020203" pitchFamily="34" charset="0"/>
                <a:ea typeface="Calibri Light" charset="0"/>
                <a:cs typeface="Segoe UI" panose="020B0502040204020203" pitchFamily="34" charset="0"/>
              </a:rPr>
              <a:t>Credit</a:t>
            </a:r>
            <a:r>
              <a:rPr lang="fr-CA" sz="1100" i="1" kern="0" dirty="0">
                <a:solidFill>
                  <a:schemeClr val="accent2"/>
                </a:solidFill>
                <a:latin typeface="Segoe UI" panose="020B0502040204020203" pitchFamily="34" charset="0"/>
                <a:ea typeface="Calibri Light" charset="0"/>
                <a:cs typeface="Segoe UI" panose="020B0502040204020203" pitchFamily="34" charset="0"/>
              </a:rPr>
              <a:t> Valley un centre universitaire de pointe pour la médecine familiale. </a:t>
            </a:r>
            <a:endParaRPr lang="fr-CA" sz="1100" i="1" kern="0" dirty="0">
              <a:solidFill>
                <a:schemeClr val="accent2"/>
              </a:solidFill>
              <a:cs typeface="Arial" panose="020B0604020202020204" pitchFamily="34" charset="0"/>
            </a:endParaRPr>
          </a:p>
        </p:txBody>
      </p:sp>
      <p:sp>
        <p:nvSpPr>
          <p:cNvPr id="16" name="Freeform 15">
            <a:extLst>
              <a:ext uri="{FF2B5EF4-FFF2-40B4-BE49-F238E27FC236}">
                <a16:creationId xmlns:a16="http://schemas.microsoft.com/office/drawing/2014/main" id="{4D1D6135-A768-B44D-9231-01CBBD58A1D9}"/>
              </a:ext>
            </a:extLst>
          </p:cNvPr>
          <p:cNvSpPr/>
          <p:nvPr/>
        </p:nvSpPr>
        <p:spPr>
          <a:xfrm>
            <a:off x="6178719" y="1547642"/>
            <a:ext cx="2746005" cy="991203"/>
          </a:xfrm>
          <a:custGeom>
            <a:avLst/>
            <a:gdLst>
              <a:gd name="connsiteX0" fmla="*/ 1372130 w 1533295"/>
              <a:gd name="connsiteY0" fmla="*/ 322228 h 322228"/>
              <a:gd name="connsiteX1" fmla="*/ 161165 w 1533295"/>
              <a:gd name="connsiteY1" fmla="*/ 322228 h 322228"/>
              <a:gd name="connsiteX2" fmla="*/ 0 w 1533295"/>
              <a:gd name="connsiteY2" fmla="*/ 161114 h 322228"/>
              <a:gd name="connsiteX3" fmla="*/ 0 w 1533295"/>
              <a:gd name="connsiteY3" fmla="*/ 161114 h 322228"/>
              <a:gd name="connsiteX4" fmla="*/ 161165 w 1533295"/>
              <a:gd name="connsiteY4" fmla="*/ 0 h 322228"/>
              <a:gd name="connsiteX5" fmla="*/ 1372130 w 1533295"/>
              <a:gd name="connsiteY5" fmla="*/ 0 h 322228"/>
              <a:gd name="connsiteX6" fmla="*/ 1533295 w 1533295"/>
              <a:gd name="connsiteY6" fmla="*/ 161114 h 322228"/>
              <a:gd name="connsiteX7" fmla="*/ 1533295 w 1533295"/>
              <a:gd name="connsiteY7" fmla="*/ 161114 h 322228"/>
              <a:gd name="connsiteX8" fmla="*/ 1372130 w 1533295"/>
              <a:gd name="connsiteY8" fmla="*/ 322228 h 3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3295" h="322228">
                <a:moveTo>
                  <a:pt x="1372130" y="322228"/>
                </a:moveTo>
                <a:lnTo>
                  <a:pt x="161165" y="322228"/>
                </a:lnTo>
                <a:cubicBezTo>
                  <a:pt x="72123" y="322228"/>
                  <a:pt x="0" y="250127"/>
                  <a:pt x="0" y="161114"/>
                </a:cubicBezTo>
                <a:lnTo>
                  <a:pt x="0" y="161114"/>
                </a:lnTo>
                <a:cubicBezTo>
                  <a:pt x="0" y="72101"/>
                  <a:pt x="72123" y="0"/>
                  <a:pt x="161165" y="0"/>
                </a:cubicBezTo>
                <a:lnTo>
                  <a:pt x="1372130" y="0"/>
                </a:lnTo>
                <a:cubicBezTo>
                  <a:pt x="1461171" y="0"/>
                  <a:pt x="1533295" y="72101"/>
                  <a:pt x="1533295" y="161114"/>
                </a:cubicBezTo>
                <a:lnTo>
                  <a:pt x="1533295" y="161114"/>
                </a:lnTo>
                <a:cubicBezTo>
                  <a:pt x="1533295" y="250127"/>
                  <a:pt x="1461171" y="322228"/>
                  <a:pt x="1372130" y="322228"/>
                </a:cubicBezTo>
                <a:close/>
              </a:path>
            </a:pathLst>
          </a:custGeom>
          <a:solidFill>
            <a:schemeClr val="accent6"/>
          </a:solidFill>
          <a:ln w="8897" cap="flat">
            <a:noFill/>
            <a:prstDash val="solid"/>
            <a:miter/>
          </a:ln>
        </p:spPr>
        <p:txBody>
          <a:bodyPr rtlCol="0" anchor="ctr"/>
          <a:lstStyle/>
          <a:p>
            <a:endParaRPr lang="fr-CA" dirty="0"/>
          </a:p>
        </p:txBody>
      </p:sp>
      <p:sp>
        <p:nvSpPr>
          <p:cNvPr id="17" name="Freeform 16">
            <a:extLst>
              <a:ext uri="{FF2B5EF4-FFF2-40B4-BE49-F238E27FC236}">
                <a16:creationId xmlns:a16="http://schemas.microsoft.com/office/drawing/2014/main" id="{081A4CE2-F30D-F04C-AE2D-DAA191C6B5B9}"/>
              </a:ext>
            </a:extLst>
          </p:cNvPr>
          <p:cNvSpPr/>
          <p:nvPr/>
        </p:nvSpPr>
        <p:spPr>
          <a:xfrm>
            <a:off x="9083503" y="1569931"/>
            <a:ext cx="2695543" cy="968912"/>
          </a:xfrm>
          <a:custGeom>
            <a:avLst/>
            <a:gdLst>
              <a:gd name="connsiteX0" fmla="*/ 1372131 w 1533295"/>
              <a:gd name="connsiteY0" fmla="*/ 322228 h 322228"/>
              <a:gd name="connsiteX1" fmla="*/ 161166 w 1533295"/>
              <a:gd name="connsiteY1" fmla="*/ 322228 h 322228"/>
              <a:gd name="connsiteX2" fmla="*/ 0 w 1533295"/>
              <a:gd name="connsiteY2" fmla="*/ 161114 h 322228"/>
              <a:gd name="connsiteX3" fmla="*/ 0 w 1533295"/>
              <a:gd name="connsiteY3" fmla="*/ 161114 h 322228"/>
              <a:gd name="connsiteX4" fmla="*/ 161166 w 1533295"/>
              <a:gd name="connsiteY4" fmla="*/ 0 h 322228"/>
              <a:gd name="connsiteX5" fmla="*/ 1372131 w 1533295"/>
              <a:gd name="connsiteY5" fmla="*/ 0 h 322228"/>
              <a:gd name="connsiteX6" fmla="*/ 1533296 w 1533295"/>
              <a:gd name="connsiteY6" fmla="*/ 161114 h 322228"/>
              <a:gd name="connsiteX7" fmla="*/ 1533296 w 1533295"/>
              <a:gd name="connsiteY7" fmla="*/ 161114 h 322228"/>
              <a:gd name="connsiteX8" fmla="*/ 1372131 w 1533295"/>
              <a:gd name="connsiteY8" fmla="*/ 322228 h 3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3295" h="322228">
                <a:moveTo>
                  <a:pt x="1372131" y="322228"/>
                </a:moveTo>
                <a:lnTo>
                  <a:pt x="161166" y="322228"/>
                </a:lnTo>
                <a:cubicBezTo>
                  <a:pt x="72125" y="322228"/>
                  <a:pt x="0" y="250127"/>
                  <a:pt x="0" y="161114"/>
                </a:cubicBezTo>
                <a:lnTo>
                  <a:pt x="0" y="161114"/>
                </a:lnTo>
                <a:cubicBezTo>
                  <a:pt x="0" y="72101"/>
                  <a:pt x="72125" y="0"/>
                  <a:pt x="161166" y="0"/>
                </a:cubicBezTo>
                <a:lnTo>
                  <a:pt x="1372131" y="0"/>
                </a:lnTo>
                <a:cubicBezTo>
                  <a:pt x="1461172" y="0"/>
                  <a:pt x="1533296" y="72101"/>
                  <a:pt x="1533296" y="161114"/>
                </a:cubicBezTo>
                <a:lnTo>
                  <a:pt x="1533296" y="161114"/>
                </a:lnTo>
                <a:cubicBezTo>
                  <a:pt x="1533296" y="250127"/>
                  <a:pt x="1461172" y="322228"/>
                  <a:pt x="1372131" y="322228"/>
                </a:cubicBezTo>
                <a:close/>
              </a:path>
            </a:pathLst>
          </a:custGeom>
          <a:solidFill>
            <a:srgbClr val="F5A231"/>
          </a:solidFill>
          <a:ln w="8897" cap="flat">
            <a:noFill/>
            <a:prstDash val="solid"/>
            <a:miter/>
          </a:ln>
        </p:spPr>
        <p:txBody>
          <a:bodyPr rtlCol="0" anchor="ctr"/>
          <a:lstStyle/>
          <a:p>
            <a:endParaRPr lang="fr-CA" dirty="0"/>
          </a:p>
        </p:txBody>
      </p:sp>
      <p:sp>
        <p:nvSpPr>
          <p:cNvPr id="18" name="Freeform 17">
            <a:extLst>
              <a:ext uri="{FF2B5EF4-FFF2-40B4-BE49-F238E27FC236}">
                <a16:creationId xmlns:a16="http://schemas.microsoft.com/office/drawing/2014/main" id="{CCDEA08E-BCC6-EB4D-8E77-B390D586FB76}"/>
              </a:ext>
            </a:extLst>
          </p:cNvPr>
          <p:cNvSpPr/>
          <p:nvPr/>
        </p:nvSpPr>
        <p:spPr>
          <a:xfrm>
            <a:off x="7169299" y="957653"/>
            <a:ext cx="666031" cy="665819"/>
          </a:xfrm>
          <a:custGeom>
            <a:avLst/>
            <a:gdLst>
              <a:gd name="connsiteX0" fmla="*/ 666031 w 666030"/>
              <a:gd name="connsiteY0" fmla="*/ 332910 h 665819"/>
              <a:gd name="connsiteX1" fmla="*/ 333015 w 666030"/>
              <a:gd name="connsiteY1" fmla="*/ 665819 h 665819"/>
              <a:gd name="connsiteX2" fmla="*/ 0 w 666030"/>
              <a:gd name="connsiteY2" fmla="*/ 332910 h 665819"/>
              <a:gd name="connsiteX3" fmla="*/ 333015 w 666030"/>
              <a:gd name="connsiteY3" fmla="*/ 0 h 665819"/>
              <a:gd name="connsiteX4" fmla="*/ 666031 w 666030"/>
              <a:gd name="connsiteY4" fmla="*/ 332910 h 665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030" h="665819">
                <a:moveTo>
                  <a:pt x="666031" y="332910"/>
                </a:moveTo>
                <a:cubicBezTo>
                  <a:pt x="666031" y="516771"/>
                  <a:pt x="516935" y="665819"/>
                  <a:pt x="333015" y="665819"/>
                </a:cubicBezTo>
                <a:cubicBezTo>
                  <a:pt x="149096" y="665819"/>
                  <a:pt x="0" y="516771"/>
                  <a:pt x="0" y="332910"/>
                </a:cubicBezTo>
                <a:cubicBezTo>
                  <a:pt x="0" y="149049"/>
                  <a:pt x="149096" y="0"/>
                  <a:pt x="333015" y="0"/>
                </a:cubicBezTo>
                <a:cubicBezTo>
                  <a:pt x="516935" y="0"/>
                  <a:pt x="666031" y="149049"/>
                  <a:pt x="666031" y="332910"/>
                </a:cubicBezTo>
                <a:close/>
              </a:path>
            </a:pathLst>
          </a:custGeom>
          <a:solidFill>
            <a:schemeClr val="accent6"/>
          </a:solidFill>
          <a:ln w="8897" cap="flat">
            <a:noFill/>
            <a:prstDash val="solid"/>
            <a:miter/>
          </a:ln>
        </p:spPr>
        <p:txBody>
          <a:bodyPr rtlCol="0" anchor="ctr"/>
          <a:lstStyle/>
          <a:p>
            <a:endParaRPr lang="fr-CA" dirty="0"/>
          </a:p>
        </p:txBody>
      </p:sp>
      <p:sp>
        <p:nvSpPr>
          <p:cNvPr id="19" name="Freeform 18">
            <a:extLst>
              <a:ext uri="{FF2B5EF4-FFF2-40B4-BE49-F238E27FC236}">
                <a16:creationId xmlns:a16="http://schemas.microsoft.com/office/drawing/2014/main" id="{E935D461-4D4C-E345-84DC-1F1C8AA96DDB}"/>
              </a:ext>
            </a:extLst>
          </p:cNvPr>
          <p:cNvSpPr/>
          <p:nvPr/>
        </p:nvSpPr>
        <p:spPr>
          <a:xfrm>
            <a:off x="10082438" y="952633"/>
            <a:ext cx="666031" cy="665819"/>
          </a:xfrm>
          <a:custGeom>
            <a:avLst/>
            <a:gdLst>
              <a:gd name="connsiteX0" fmla="*/ 666030 w 666030"/>
              <a:gd name="connsiteY0" fmla="*/ 332910 h 665819"/>
              <a:gd name="connsiteX1" fmla="*/ 333015 w 666030"/>
              <a:gd name="connsiteY1" fmla="*/ 665820 h 665819"/>
              <a:gd name="connsiteX2" fmla="*/ -1 w 666030"/>
              <a:gd name="connsiteY2" fmla="*/ 332910 h 665819"/>
              <a:gd name="connsiteX3" fmla="*/ 333015 w 666030"/>
              <a:gd name="connsiteY3" fmla="*/ 0 h 665819"/>
              <a:gd name="connsiteX4" fmla="*/ 666030 w 666030"/>
              <a:gd name="connsiteY4" fmla="*/ 332910 h 665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030" h="665819">
                <a:moveTo>
                  <a:pt x="666030" y="332910"/>
                </a:moveTo>
                <a:cubicBezTo>
                  <a:pt x="666030" y="516771"/>
                  <a:pt x="516935" y="665820"/>
                  <a:pt x="333015" y="665820"/>
                </a:cubicBezTo>
                <a:cubicBezTo>
                  <a:pt x="149096" y="665820"/>
                  <a:pt x="-1" y="516771"/>
                  <a:pt x="-1" y="332910"/>
                </a:cubicBezTo>
                <a:cubicBezTo>
                  <a:pt x="-1" y="149049"/>
                  <a:pt x="149095" y="0"/>
                  <a:pt x="333015" y="0"/>
                </a:cubicBezTo>
                <a:cubicBezTo>
                  <a:pt x="516933" y="0"/>
                  <a:pt x="666030" y="149049"/>
                  <a:pt x="666030" y="332910"/>
                </a:cubicBezTo>
                <a:close/>
              </a:path>
            </a:pathLst>
          </a:custGeom>
          <a:solidFill>
            <a:srgbClr val="F5A231"/>
          </a:solidFill>
          <a:ln w="8897" cap="flat">
            <a:noFill/>
            <a:prstDash val="solid"/>
            <a:miter/>
          </a:ln>
        </p:spPr>
        <p:txBody>
          <a:bodyPr rtlCol="0" anchor="ctr"/>
          <a:lstStyle/>
          <a:p>
            <a:endParaRPr lang="fr-CA" dirty="0"/>
          </a:p>
        </p:txBody>
      </p:sp>
      <p:sp>
        <p:nvSpPr>
          <p:cNvPr id="22" name="TextBox 21">
            <a:extLst>
              <a:ext uri="{FF2B5EF4-FFF2-40B4-BE49-F238E27FC236}">
                <a16:creationId xmlns:a16="http://schemas.microsoft.com/office/drawing/2014/main" id="{65C1CC88-C7BF-D943-B098-C3BAD692B53F}"/>
              </a:ext>
            </a:extLst>
          </p:cNvPr>
          <p:cNvSpPr txBox="1"/>
          <p:nvPr/>
        </p:nvSpPr>
        <p:spPr>
          <a:xfrm>
            <a:off x="523724" y="1665121"/>
            <a:ext cx="2208029" cy="738664"/>
          </a:xfrm>
          <a:prstGeom prst="rect">
            <a:avLst/>
          </a:prstGeom>
          <a:noFill/>
        </p:spPr>
        <p:txBody>
          <a:bodyPr wrap="square" anchor="ctr" anchorCtr="0">
            <a:spAutoFit/>
          </a:bodyPr>
          <a:lstStyle/>
          <a:p>
            <a:pPr algn="ctr"/>
            <a:r>
              <a:rPr lang="fr-CA" sz="1400" b="1" kern="0" dirty="0">
                <a:solidFill>
                  <a:schemeClr val="bg1"/>
                </a:solidFill>
                <a:latin typeface="Segoe UI" panose="020B0502040204020203" pitchFamily="34" charset="0"/>
                <a:ea typeface="Calibri Light" charset="0"/>
                <a:cs typeface="Segoe UI" panose="020B0502040204020203" pitchFamily="34" charset="0"/>
              </a:rPr>
              <a:t>Croitre pour répondre à l’évolution des besoins de notre communauté </a:t>
            </a:r>
            <a:endParaRPr lang="fr-CA" sz="1400" b="1" kern="0" dirty="0">
              <a:solidFill>
                <a:schemeClr val="bg1"/>
              </a:solidFill>
              <a:cs typeface="Arial" panose="020B0604020202020204" pitchFamily="34" charset="0"/>
            </a:endParaRPr>
          </a:p>
        </p:txBody>
      </p:sp>
      <p:sp>
        <p:nvSpPr>
          <p:cNvPr id="23" name="TextBox 22">
            <a:extLst>
              <a:ext uri="{FF2B5EF4-FFF2-40B4-BE49-F238E27FC236}">
                <a16:creationId xmlns:a16="http://schemas.microsoft.com/office/drawing/2014/main" id="{7A26906C-977A-F045-B9DA-A92A2D670747}"/>
              </a:ext>
            </a:extLst>
          </p:cNvPr>
          <p:cNvSpPr txBox="1"/>
          <p:nvPr/>
        </p:nvSpPr>
        <p:spPr>
          <a:xfrm>
            <a:off x="3295546" y="1609771"/>
            <a:ext cx="2646825" cy="799386"/>
          </a:xfrm>
          <a:prstGeom prst="rect">
            <a:avLst/>
          </a:prstGeom>
          <a:noFill/>
        </p:spPr>
        <p:txBody>
          <a:bodyPr wrap="square" lIns="0" tIns="0" rIns="0" bIns="0" anchor="ctr" anchorCtr="0">
            <a:spAutoFit/>
          </a:bodyPr>
          <a:lstStyle/>
          <a:p>
            <a:pPr algn="ctr">
              <a:lnSpc>
                <a:spcPct val="110000"/>
              </a:lnSpc>
              <a:defRPr/>
            </a:pPr>
            <a:r>
              <a:rPr lang="fr-CA" sz="1600" b="1" kern="0" dirty="0">
                <a:solidFill>
                  <a:schemeClr val="bg1"/>
                </a:solidFill>
                <a:latin typeface="Segoe UI" panose="020B0502040204020203" pitchFamily="34" charset="0"/>
                <a:cs typeface="Segoe UI" panose="020B0502040204020203" pitchFamily="34" charset="0"/>
              </a:rPr>
              <a:t>Bâtir un système de soins interrelié avec nos partenaires </a:t>
            </a:r>
            <a:endParaRPr lang="fr-CA" sz="1600" b="1" kern="0" dirty="0">
              <a:solidFill>
                <a:schemeClr val="bg1"/>
              </a:solidFill>
              <a:cs typeface="Arial" panose="020B0604020202020204" pitchFamily="34" charset="0"/>
            </a:endParaRPr>
          </a:p>
        </p:txBody>
      </p:sp>
      <p:sp>
        <p:nvSpPr>
          <p:cNvPr id="24" name="TextBox 23">
            <a:extLst>
              <a:ext uri="{FF2B5EF4-FFF2-40B4-BE49-F238E27FC236}">
                <a16:creationId xmlns:a16="http://schemas.microsoft.com/office/drawing/2014/main" id="{F477D699-DDAA-C449-A36B-2309A37E9911}"/>
              </a:ext>
            </a:extLst>
          </p:cNvPr>
          <p:cNvSpPr txBox="1"/>
          <p:nvPr/>
        </p:nvSpPr>
        <p:spPr>
          <a:xfrm>
            <a:off x="6194495" y="1727527"/>
            <a:ext cx="2695543" cy="528543"/>
          </a:xfrm>
          <a:prstGeom prst="rect">
            <a:avLst/>
          </a:prstGeom>
          <a:noFill/>
        </p:spPr>
        <p:txBody>
          <a:bodyPr wrap="square" lIns="0" tIns="0" rIns="0" bIns="0" anchor="ctr" anchorCtr="0">
            <a:spAutoFit/>
          </a:bodyPr>
          <a:lstStyle/>
          <a:p>
            <a:pPr algn="ctr">
              <a:lnSpc>
                <a:spcPct val="110000"/>
              </a:lnSpc>
              <a:defRPr/>
            </a:pPr>
            <a:r>
              <a:rPr lang="fr-CA" sz="1600" b="1" kern="0" dirty="0">
                <a:solidFill>
                  <a:schemeClr val="bg1"/>
                </a:solidFill>
                <a:latin typeface="Segoe UI" panose="020B0502040204020203" pitchFamily="34" charset="0"/>
                <a:ea typeface="Calibri Light" charset="0"/>
                <a:cs typeface="Segoe UI" panose="020B0502040204020203" pitchFamily="34" charset="0"/>
              </a:rPr>
              <a:t>Optimiser nos activités pour offrir un service exemplaire</a:t>
            </a:r>
            <a:endParaRPr lang="fr-CA" sz="1600" b="1" kern="0" dirty="0">
              <a:solidFill>
                <a:schemeClr val="bg1"/>
              </a:solidFill>
              <a:cs typeface="Arial" panose="020B0604020202020204" pitchFamily="34" charset="0"/>
            </a:endParaRPr>
          </a:p>
        </p:txBody>
      </p:sp>
      <p:sp>
        <p:nvSpPr>
          <p:cNvPr id="25" name="TextBox 24">
            <a:extLst>
              <a:ext uri="{FF2B5EF4-FFF2-40B4-BE49-F238E27FC236}">
                <a16:creationId xmlns:a16="http://schemas.microsoft.com/office/drawing/2014/main" id="{C028A486-CF8E-9041-B882-453BE1DAB605}"/>
              </a:ext>
            </a:extLst>
          </p:cNvPr>
          <p:cNvSpPr txBox="1"/>
          <p:nvPr/>
        </p:nvSpPr>
        <p:spPr>
          <a:xfrm>
            <a:off x="9099277" y="1727523"/>
            <a:ext cx="2593667" cy="528543"/>
          </a:xfrm>
          <a:prstGeom prst="rect">
            <a:avLst/>
          </a:prstGeom>
          <a:noFill/>
        </p:spPr>
        <p:txBody>
          <a:bodyPr wrap="square" lIns="0" tIns="0" rIns="0" bIns="0" anchor="ctr" anchorCtr="0">
            <a:spAutoFit/>
          </a:bodyPr>
          <a:lstStyle/>
          <a:p>
            <a:pPr algn="ctr">
              <a:lnSpc>
                <a:spcPct val="110000"/>
              </a:lnSpc>
              <a:defRPr/>
            </a:pPr>
            <a:r>
              <a:rPr lang="fr-CA" sz="1600" b="1" kern="0" dirty="0">
                <a:solidFill>
                  <a:schemeClr val="bg1"/>
                </a:solidFill>
                <a:latin typeface="Segoe UI" panose="020B0502040204020203" pitchFamily="34" charset="0"/>
                <a:ea typeface="Calibri Light" charset="0"/>
                <a:cs typeface="Segoe UI" panose="020B0502040204020203" pitchFamily="34" charset="0"/>
              </a:rPr>
              <a:t>Apprendre et se développer ensemble</a:t>
            </a:r>
            <a:endParaRPr lang="fr-CA" sz="1600" b="1" kern="0" dirty="0">
              <a:solidFill>
                <a:schemeClr val="bg1"/>
              </a:solidFill>
              <a:cs typeface="Arial" panose="020B0604020202020204" pitchFamily="34" charset="0"/>
            </a:endParaRPr>
          </a:p>
        </p:txBody>
      </p:sp>
      <p:sp>
        <p:nvSpPr>
          <p:cNvPr id="26" name="TextBox 25">
            <a:extLst>
              <a:ext uri="{FF2B5EF4-FFF2-40B4-BE49-F238E27FC236}">
                <a16:creationId xmlns:a16="http://schemas.microsoft.com/office/drawing/2014/main" id="{7D8633C8-A834-8F43-91FA-34CFDC090100}"/>
              </a:ext>
            </a:extLst>
          </p:cNvPr>
          <p:cNvSpPr txBox="1"/>
          <p:nvPr/>
        </p:nvSpPr>
        <p:spPr>
          <a:xfrm>
            <a:off x="408429" y="3624388"/>
            <a:ext cx="2606364" cy="3439403"/>
          </a:xfrm>
          <a:prstGeom prst="rect">
            <a:avLst/>
          </a:prstGeom>
          <a:noFill/>
        </p:spPr>
        <p:txBody>
          <a:bodyPr wrap="square" lIns="0" tIns="0" rIns="0" bIns="0" rtlCol="0" anchor="t">
            <a:spAutoFit/>
          </a:bodyPr>
          <a:lstStyle/>
          <a:p>
            <a:pPr algn="ctr"/>
            <a:r>
              <a:rPr lang="fr-CA" sz="900" b="1" dirty="0">
                <a:solidFill>
                  <a:schemeClr val="tx1">
                    <a:lumMod val="75000"/>
                    <a:lumOff val="25000"/>
                  </a:schemeClr>
                </a:solidFill>
                <a:latin typeface="Segoe UI"/>
                <a:cs typeface="Segoe UI"/>
              </a:rPr>
              <a:t>Travailler avec nos partenaires pour améliorer l’accès et la capacité : </a:t>
            </a:r>
          </a:p>
          <a:p>
            <a:pPr algn="ctr"/>
            <a:r>
              <a:rPr lang="fr-CA" sz="900" dirty="0">
                <a:solidFill>
                  <a:schemeClr val="tx1">
                    <a:lumMod val="75000"/>
                    <a:lumOff val="25000"/>
                  </a:schemeClr>
                </a:solidFill>
                <a:latin typeface="Segoe UI"/>
                <a:cs typeface="Segoe UI"/>
              </a:rPr>
              <a:t>Accroitre la capacité de façon durable pour offrir plus d’accès à plus de gens aux soins primaires et répondre à la pression accrue sur notre système de santé. Augmenter les services pour répondre aux besoins prioritaires en soins de santé de nos patients, y compris la santé mentale, les soins aux personnes âgées, ainsi que les soins préventifs et palliatifs.</a:t>
            </a:r>
          </a:p>
          <a:p>
            <a:pPr algn="ctr"/>
            <a:endParaRPr lang="fr-CA" sz="500" b="1" dirty="0">
              <a:solidFill>
                <a:schemeClr val="tx1">
                  <a:lumMod val="75000"/>
                  <a:lumOff val="25000"/>
                </a:schemeClr>
              </a:solidFill>
              <a:latin typeface="Segoe UI"/>
              <a:cs typeface="Segoe UI"/>
            </a:endParaRPr>
          </a:p>
          <a:p>
            <a:pPr algn="ctr"/>
            <a:r>
              <a:rPr lang="fr-CA" sz="900" b="1" dirty="0">
                <a:solidFill>
                  <a:schemeClr val="tx1">
                    <a:lumMod val="75000"/>
                    <a:lumOff val="25000"/>
                  </a:schemeClr>
                </a:solidFill>
                <a:latin typeface="Segoe UI"/>
                <a:cs typeface="Segoe UI"/>
              </a:rPr>
              <a:t>Améliorer nos services et notre capacité de répondre aux besoins de nos patients francophones : </a:t>
            </a:r>
            <a:r>
              <a:rPr lang="fr-CA" sz="900" dirty="0">
                <a:solidFill>
                  <a:schemeClr val="tx1">
                    <a:lumMod val="75000"/>
                    <a:lumOff val="25000"/>
                  </a:schemeClr>
                </a:solidFill>
                <a:latin typeface="Segoe UI"/>
                <a:cs typeface="Segoe UI"/>
              </a:rPr>
              <a:t>Travailler avec notre communauté francophone pour améliorer la navigation et l’accès aux soins. </a:t>
            </a:r>
          </a:p>
          <a:p>
            <a:pPr algn="ctr"/>
            <a:endParaRPr lang="fr-CA" sz="500" b="1" dirty="0">
              <a:solidFill>
                <a:schemeClr val="tx1">
                  <a:lumMod val="75000"/>
                  <a:lumOff val="25000"/>
                </a:schemeClr>
              </a:solidFill>
              <a:latin typeface="Segoe UI"/>
              <a:cs typeface="Segoe UI"/>
            </a:endParaRPr>
          </a:p>
          <a:p>
            <a:pPr algn="ctr"/>
            <a:r>
              <a:rPr lang="fr-CA" sz="900" b="1" dirty="0">
                <a:solidFill>
                  <a:schemeClr val="tx1">
                    <a:lumMod val="75000"/>
                    <a:lumOff val="25000"/>
                  </a:schemeClr>
                </a:solidFill>
                <a:latin typeface="Segoe UI"/>
                <a:cs typeface="Segoe UI"/>
              </a:rPr>
              <a:t>Renforcer notre engagement envers les principes de vérité et réconciliation </a:t>
            </a:r>
            <a:r>
              <a:rPr lang="fr-CA" sz="900" dirty="0">
                <a:solidFill>
                  <a:schemeClr val="tx1">
                    <a:lumMod val="75000"/>
                    <a:lumOff val="25000"/>
                  </a:schemeClr>
                </a:solidFill>
                <a:latin typeface="Segoe UI"/>
                <a:cs typeface="Segoe UI"/>
              </a:rPr>
              <a:t>afin de mieux servir nos communautés autochtones. </a:t>
            </a:r>
          </a:p>
          <a:p>
            <a:pPr algn="ctr"/>
            <a:endParaRPr lang="fr-CA" sz="500" b="1" dirty="0">
              <a:solidFill>
                <a:schemeClr val="tx1">
                  <a:lumMod val="75000"/>
                  <a:lumOff val="25000"/>
                </a:schemeClr>
              </a:solidFill>
              <a:latin typeface="Segoe UI"/>
              <a:cs typeface="Segoe UI"/>
            </a:endParaRPr>
          </a:p>
          <a:p>
            <a:pPr algn="ctr"/>
            <a:r>
              <a:rPr lang="fr-CA" sz="900" b="1" dirty="0">
                <a:solidFill>
                  <a:schemeClr val="tx1">
                    <a:lumMod val="75000"/>
                    <a:lumOff val="25000"/>
                  </a:schemeClr>
                </a:solidFill>
                <a:latin typeface="Segoe UI"/>
                <a:cs typeface="Segoe UI"/>
              </a:rPr>
              <a:t>Accroitre notre capacité de répondre aux besoins de nos différentes communautés : </a:t>
            </a:r>
            <a:r>
              <a:rPr lang="fr-CA" sz="900" dirty="0">
                <a:solidFill>
                  <a:schemeClr val="tx1">
                    <a:lumMod val="75000"/>
                    <a:lumOff val="25000"/>
                  </a:schemeClr>
                </a:solidFill>
                <a:latin typeface="Segoe UI"/>
                <a:cs typeface="Segoe UI"/>
              </a:rPr>
              <a:t>Investir pour offrir des soins appropriés selon la langue et la culture de nos patients.  </a:t>
            </a:r>
          </a:p>
          <a:p>
            <a:pPr algn="ctr"/>
            <a:endParaRPr lang="fr-CA" sz="1050" b="1" dirty="0">
              <a:solidFill>
                <a:schemeClr val="tx1">
                  <a:lumMod val="75000"/>
                  <a:lumOff val="25000"/>
                </a:schemeClr>
              </a:solidFill>
              <a:latin typeface="Segoe UI"/>
              <a:cs typeface="Segoe UI"/>
            </a:endParaRPr>
          </a:p>
        </p:txBody>
      </p:sp>
      <p:sp>
        <p:nvSpPr>
          <p:cNvPr id="30" name="TextBox 29">
            <a:extLst>
              <a:ext uri="{FF2B5EF4-FFF2-40B4-BE49-F238E27FC236}">
                <a16:creationId xmlns:a16="http://schemas.microsoft.com/office/drawing/2014/main" id="{7B4B0F64-6454-C44E-8642-6A0412F17602}"/>
              </a:ext>
            </a:extLst>
          </p:cNvPr>
          <p:cNvSpPr txBox="1"/>
          <p:nvPr/>
        </p:nvSpPr>
        <p:spPr>
          <a:xfrm>
            <a:off x="4312867" y="1039732"/>
            <a:ext cx="650555" cy="276999"/>
          </a:xfrm>
          <a:prstGeom prst="rect">
            <a:avLst/>
          </a:prstGeom>
          <a:noFill/>
        </p:spPr>
        <p:txBody>
          <a:bodyPr wrap="square" lIns="0" tIns="0" rIns="0" bIns="0">
            <a:spAutoFit/>
          </a:bodyPr>
          <a:lstStyle/>
          <a:p>
            <a:pPr algn="ctr"/>
            <a:r>
              <a:rPr lang="fr-CA" b="1" dirty="0">
                <a:solidFill>
                  <a:schemeClr val="bg1"/>
                </a:solidFill>
                <a:latin typeface="Segoe UI" panose="020B0502040204020203" pitchFamily="34" charset="0"/>
                <a:cs typeface="Segoe UI" panose="020B0502040204020203" pitchFamily="34" charset="0"/>
              </a:rPr>
              <a:t> </a:t>
            </a:r>
          </a:p>
        </p:txBody>
      </p:sp>
      <p:sp>
        <p:nvSpPr>
          <p:cNvPr id="33" name="TextBox 32">
            <a:extLst>
              <a:ext uri="{FF2B5EF4-FFF2-40B4-BE49-F238E27FC236}">
                <a16:creationId xmlns:a16="http://schemas.microsoft.com/office/drawing/2014/main" id="{0AE20792-42DE-A94F-9668-545F8B3D19EA}"/>
              </a:ext>
            </a:extLst>
          </p:cNvPr>
          <p:cNvSpPr txBox="1"/>
          <p:nvPr/>
        </p:nvSpPr>
        <p:spPr>
          <a:xfrm>
            <a:off x="3301927" y="3624387"/>
            <a:ext cx="2659236" cy="3462486"/>
          </a:xfrm>
          <a:prstGeom prst="rect">
            <a:avLst/>
          </a:prstGeom>
          <a:noFill/>
        </p:spPr>
        <p:txBody>
          <a:bodyPr wrap="square" lIns="0" tIns="0" rIns="0" bIns="0" rtlCol="0" anchor="t">
            <a:spAutoFit/>
          </a:bodyPr>
          <a:lstStyle/>
          <a:p>
            <a:pPr algn="ctr"/>
            <a:r>
              <a:rPr lang="fr-CA" sz="1000" b="1" dirty="0">
                <a:solidFill>
                  <a:schemeClr val="tx1">
                    <a:lumMod val="75000"/>
                    <a:lumOff val="25000"/>
                  </a:schemeClr>
                </a:solidFill>
                <a:latin typeface="Segoe UI" panose="020B0502040204020203" pitchFamily="34" charset="0"/>
                <a:cs typeface="Segoe UI" panose="020B0502040204020203" pitchFamily="34" charset="0"/>
              </a:rPr>
              <a:t>Favoriser le développement des soins primaires dans notre région : </a:t>
            </a:r>
            <a:r>
              <a:rPr lang="fr-CA" sz="1000" dirty="0">
                <a:solidFill>
                  <a:schemeClr val="tx1">
                    <a:lumMod val="75000"/>
                    <a:lumOff val="25000"/>
                  </a:schemeClr>
                </a:solidFill>
                <a:latin typeface="Segoe UI" panose="020B0502040204020203" pitchFamily="34" charset="0"/>
                <a:cs typeface="Segoe UI" panose="020B0502040204020203" pitchFamily="34" charset="0"/>
              </a:rPr>
              <a:t>Former des partenariats avec l’Équipe Santé Ontario de Mississauga, notre réseau de soins primaires et Trillium </a:t>
            </a:r>
            <a:r>
              <a:rPr lang="fr-CA" sz="1000" dirty="0" err="1">
                <a:solidFill>
                  <a:schemeClr val="tx1">
                    <a:lumMod val="75000"/>
                    <a:lumOff val="25000"/>
                  </a:schemeClr>
                </a:solidFill>
                <a:latin typeface="Segoe UI" panose="020B0502040204020203" pitchFamily="34" charset="0"/>
                <a:cs typeface="Segoe UI" panose="020B0502040204020203" pitchFamily="34" charset="0"/>
              </a:rPr>
              <a:t>Health</a:t>
            </a:r>
            <a:r>
              <a:rPr lang="fr-CA" sz="1000" dirty="0">
                <a:solidFill>
                  <a:schemeClr val="tx1">
                    <a:lumMod val="75000"/>
                    <a:lumOff val="25000"/>
                  </a:schemeClr>
                </a:solidFill>
                <a:latin typeface="Segoe UI" panose="020B0502040204020203" pitchFamily="34" charset="0"/>
                <a:cs typeface="Segoe UI" panose="020B0502040204020203" pitchFamily="34" charset="0"/>
              </a:rPr>
              <a:t> </a:t>
            </a:r>
            <a:r>
              <a:rPr lang="fr-CA" sz="1000" dirty="0" err="1">
                <a:solidFill>
                  <a:schemeClr val="tx1">
                    <a:lumMod val="75000"/>
                    <a:lumOff val="25000"/>
                  </a:schemeClr>
                </a:solidFill>
                <a:latin typeface="Segoe UI" panose="020B0502040204020203" pitchFamily="34" charset="0"/>
                <a:cs typeface="Segoe UI" panose="020B0502040204020203" pitchFamily="34" charset="0"/>
              </a:rPr>
              <a:t>Partners</a:t>
            </a:r>
            <a:r>
              <a:rPr lang="fr-CA" sz="1000" dirty="0">
                <a:solidFill>
                  <a:schemeClr val="tx1">
                    <a:lumMod val="75000"/>
                    <a:lumOff val="25000"/>
                  </a:schemeClr>
                </a:solidFill>
                <a:latin typeface="Segoe UI" panose="020B0502040204020203" pitchFamily="34" charset="0"/>
                <a:cs typeface="Segoe UI" panose="020B0502040204020203" pitchFamily="34" charset="0"/>
              </a:rPr>
              <a:t>, pour développer un système régional de soins primaires intégrés.  </a:t>
            </a:r>
          </a:p>
          <a:p>
            <a:pPr algn="ctr"/>
            <a:endParaRPr lang="fr-CA" sz="500" b="1"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fr-CA" sz="1000" b="1" dirty="0">
                <a:solidFill>
                  <a:schemeClr val="tx1">
                    <a:lumMod val="75000"/>
                    <a:lumOff val="25000"/>
                  </a:schemeClr>
                </a:solidFill>
                <a:latin typeface="Segoe UI" panose="020B0502040204020203" pitchFamily="34" charset="0"/>
                <a:cs typeface="Segoe UI" panose="020B0502040204020203" pitchFamily="34" charset="0"/>
              </a:rPr>
              <a:t>Former des partenariats pour renforcer les liens avec les spécialistes : </a:t>
            </a:r>
            <a:r>
              <a:rPr lang="fr-CA" sz="1000" dirty="0">
                <a:solidFill>
                  <a:schemeClr val="tx1">
                    <a:lumMod val="75000"/>
                    <a:lumOff val="25000"/>
                  </a:schemeClr>
                </a:solidFill>
                <a:latin typeface="Segoe UI" panose="020B0502040204020203" pitchFamily="34" charset="0"/>
                <a:cs typeface="Segoe UI" panose="020B0502040204020203" pitchFamily="34" charset="0"/>
              </a:rPr>
              <a:t>Travailler avec notre hôpital et les spécialistes pour améliorer la prestation des soins, afin d’optimiser le suivi et la communication avec les patients. </a:t>
            </a:r>
          </a:p>
          <a:p>
            <a:pPr algn="ctr"/>
            <a:endParaRPr lang="fr-CA" sz="500" b="1"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fr-CA" sz="1000" b="1" dirty="0">
                <a:solidFill>
                  <a:schemeClr val="tx1">
                    <a:lumMod val="75000"/>
                    <a:lumOff val="25000"/>
                  </a:schemeClr>
                </a:solidFill>
                <a:latin typeface="Segoe UI" panose="020B0502040204020203" pitchFamily="34" charset="0"/>
                <a:cs typeface="Segoe UI" panose="020B0502040204020203" pitchFamily="34" charset="0"/>
              </a:rPr>
              <a:t>Augmenter la sensibilisation et l’éducation : </a:t>
            </a:r>
            <a:r>
              <a:rPr lang="fr-CA" sz="1000" dirty="0">
                <a:solidFill>
                  <a:schemeClr val="tx1">
                    <a:lumMod val="75000"/>
                    <a:lumOff val="25000"/>
                  </a:schemeClr>
                </a:solidFill>
                <a:latin typeface="Segoe UI" panose="020B0502040204020203" pitchFamily="34" charset="0"/>
                <a:cs typeface="Segoe UI" panose="020B0502040204020203" pitchFamily="34" charset="0"/>
              </a:rPr>
              <a:t>Améliorer l’éducation et la sensibilisation au sujet des services que nous offrons à nos partenaires, nos patients et notre communauté, en faisant une mise à jour de notre site web. Aider nos patients à mieux comprendre comment naviguer dans le système, et les inciter à apprendre à gérer leur propre santé et bien-être.  </a:t>
            </a:r>
          </a:p>
          <a:p>
            <a:pPr algn="ctr"/>
            <a:endParaRPr lang="fr-CA" sz="1050" b="1" dirty="0">
              <a:solidFill>
                <a:schemeClr val="tx1">
                  <a:lumMod val="75000"/>
                  <a:lumOff val="25000"/>
                </a:schemeClr>
              </a:solidFill>
              <a:latin typeface="Segoe UI" panose="020B0502040204020203" pitchFamily="34" charset="0"/>
              <a:cs typeface="Segoe UI" panose="020B0502040204020203" pitchFamily="34" charset="0"/>
            </a:endParaRPr>
          </a:p>
        </p:txBody>
      </p:sp>
      <p:sp>
        <p:nvSpPr>
          <p:cNvPr id="34" name="TextBox 33">
            <a:extLst>
              <a:ext uri="{FF2B5EF4-FFF2-40B4-BE49-F238E27FC236}">
                <a16:creationId xmlns:a16="http://schemas.microsoft.com/office/drawing/2014/main" id="{6DE5B30F-B27A-234C-A698-E2DFB2E38E4F}"/>
              </a:ext>
            </a:extLst>
          </p:cNvPr>
          <p:cNvSpPr txBox="1"/>
          <p:nvPr/>
        </p:nvSpPr>
        <p:spPr>
          <a:xfrm>
            <a:off x="6239642" y="3624388"/>
            <a:ext cx="2658842" cy="3693319"/>
          </a:xfrm>
          <a:prstGeom prst="rect">
            <a:avLst/>
          </a:prstGeom>
          <a:noFill/>
        </p:spPr>
        <p:txBody>
          <a:bodyPr wrap="square" lIns="0" tIns="0" rIns="0" bIns="0" rtlCol="0" anchor="t">
            <a:spAutoFit/>
          </a:bodyPr>
          <a:lstStyle/>
          <a:p>
            <a:pPr algn="ctr"/>
            <a:r>
              <a:rPr lang="fr-CA" sz="900" b="1" dirty="0">
                <a:solidFill>
                  <a:schemeClr val="tx1">
                    <a:lumMod val="75000"/>
                    <a:lumOff val="25000"/>
                  </a:schemeClr>
                </a:solidFill>
                <a:latin typeface="Segoe UI"/>
                <a:cs typeface="Segoe UI"/>
              </a:rPr>
              <a:t>Améliorer nos systèmes numériques et de communication avec les patients : </a:t>
            </a:r>
            <a:r>
              <a:rPr lang="fr-CA" sz="900" dirty="0">
                <a:solidFill>
                  <a:schemeClr val="tx1">
                    <a:lumMod val="75000"/>
                    <a:lumOff val="25000"/>
                  </a:schemeClr>
                </a:solidFill>
                <a:latin typeface="Segoe UI"/>
                <a:cs typeface="Segoe UI"/>
              </a:rPr>
              <a:t>Mettre en œuvre une stratégie d’optimisation numérique qui répond aux besoins de nos patients et nos équipes, pour améliorer les systèmes téléphoniques et de tri, les plateformes de communication, la prise de rendez-vous, l’IA, les soins virtuels, ainsi que l’accès aux renseignements.  Investir dans la collecte et la saisie des données pour améliorer les soins aux patients et les activités cliniques.  </a:t>
            </a:r>
          </a:p>
          <a:p>
            <a:pPr algn="ctr"/>
            <a:endParaRPr lang="fr-CA" sz="500" b="1" dirty="0">
              <a:solidFill>
                <a:schemeClr val="tx1">
                  <a:lumMod val="75000"/>
                  <a:lumOff val="25000"/>
                </a:schemeClr>
              </a:solidFill>
              <a:latin typeface="Segoe UI"/>
              <a:cs typeface="Segoe UI"/>
            </a:endParaRPr>
          </a:p>
          <a:p>
            <a:pPr algn="ctr"/>
            <a:r>
              <a:rPr lang="fr-CA" sz="900" b="1" dirty="0">
                <a:solidFill>
                  <a:schemeClr val="tx1">
                    <a:lumMod val="75000"/>
                    <a:lumOff val="25000"/>
                  </a:schemeClr>
                </a:solidFill>
                <a:latin typeface="Segoe UI"/>
                <a:cs typeface="Segoe UI"/>
              </a:rPr>
              <a:t>Améliorer l’intégration interne et le travail d’équipe : </a:t>
            </a:r>
            <a:r>
              <a:rPr lang="fr-CA" sz="900" dirty="0">
                <a:solidFill>
                  <a:schemeClr val="tx1">
                    <a:lumMod val="75000"/>
                    <a:lumOff val="25000"/>
                  </a:schemeClr>
                </a:solidFill>
                <a:latin typeface="Segoe UI"/>
                <a:cs typeface="Segoe UI"/>
              </a:rPr>
              <a:t>Favoriser une meilleure collaboration entre notre personnel et les médecins, pour améliorer les processus standards dans toutes nos activités. </a:t>
            </a:r>
          </a:p>
          <a:p>
            <a:pPr algn="ctr"/>
            <a:endParaRPr lang="fr-CA" sz="500" dirty="0">
              <a:solidFill>
                <a:schemeClr val="tx1">
                  <a:lumMod val="75000"/>
                  <a:lumOff val="25000"/>
                </a:schemeClr>
              </a:solidFill>
              <a:latin typeface="Segoe UI"/>
              <a:cs typeface="Segoe UI"/>
            </a:endParaRPr>
          </a:p>
          <a:p>
            <a:pPr algn="ctr"/>
            <a:r>
              <a:rPr lang="fr-CA" sz="900" b="1" dirty="0">
                <a:solidFill>
                  <a:schemeClr val="tx1">
                    <a:lumMod val="75000"/>
                    <a:lumOff val="25000"/>
                  </a:schemeClr>
                </a:solidFill>
                <a:latin typeface="Segoe UI"/>
                <a:cs typeface="Segoe UI"/>
              </a:rPr>
              <a:t>Renforcer nos équipes et nos gens : </a:t>
            </a:r>
            <a:r>
              <a:rPr lang="fr-CA" sz="900" dirty="0">
                <a:solidFill>
                  <a:schemeClr val="tx1">
                    <a:lumMod val="75000"/>
                    <a:lumOff val="25000"/>
                  </a:schemeClr>
                </a:solidFill>
                <a:latin typeface="Segoe UI"/>
                <a:cs typeface="Segoe UI"/>
              </a:rPr>
              <a:t>Accroitre les moyens de favoriser l’esprit d’équipe, le bien-être et le développement professionnel de notre personnel, nos cliniciens et nos médecins. </a:t>
            </a:r>
          </a:p>
          <a:p>
            <a:pPr algn="ctr"/>
            <a:endParaRPr lang="fr-CA" sz="500" dirty="0">
              <a:solidFill>
                <a:schemeClr val="tx1">
                  <a:lumMod val="75000"/>
                  <a:lumOff val="25000"/>
                </a:schemeClr>
              </a:solidFill>
              <a:latin typeface="Segoe UI"/>
              <a:cs typeface="Segoe UI"/>
            </a:endParaRPr>
          </a:p>
          <a:p>
            <a:pPr algn="ctr"/>
            <a:r>
              <a:rPr lang="fr-CA" sz="900" b="1" dirty="0">
                <a:solidFill>
                  <a:schemeClr val="tx1">
                    <a:lumMod val="75000"/>
                    <a:lumOff val="25000"/>
                  </a:schemeClr>
                </a:solidFill>
                <a:latin typeface="Segoe UI"/>
                <a:cs typeface="Segoe UI"/>
              </a:rPr>
              <a:t>Planifier nos besoins futurs : </a:t>
            </a:r>
            <a:r>
              <a:rPr lang="fr-CA" sz="900" dirty="0">
                <a:solidFill>
                  <a:schemeClr val="tx1">
                    <a:lumMod val="75000"/>
                    <a:lumOff val="25000"/>
                  </a:schemeClr>
                </a:solidFill>
                <a:latin typeface="Segoe UI"/>
                <a:cs typeface="Segoe UI"/>
              </a:rPr>
              <a:t>Évaluer nos besoins futurs en matière de locaux, pour mieux appuyer nos équipes et assurer la valeur à long terme de nos activités. </a:t>
            </a:r>
          </a:p>
          <a:p>
            <a:pPr algn="ctr"/>
            <a:endParaRPr lang="fr-CA" sz="1000" dirty="0">
              <a:solidFill>
                <a:schemeClr val="tx1">
                  <a:lumMod val="75000"/>
                  <a:lumOff val="25000"/>
                </a:schemeClr>
              </a:solidFill>
              <a:latin typeface="Segoe UI"/>
              <a:cs typeface="Segoe UI"/>
            </a:endParaRPr>
          </a:p>
          <a:p>
            <a:pPr algn="ctr"/>
            <a:endParaRPr lang="fr-CA" sz="500" dirty="0">
              <a:solidFill>
                <a:schemeClr val="tx1">
                  <a:lumMod val="75000"/>
                  <a:lumOff val="25000"/>
                </a:schemeClr>
              </a:solidFill>
              <a:latin typeface="Segoe UI" panose="020B0502040204020203" pitchFamily="34" charset="0"/>
              <a:cs typeface="Segoe UI" panose="020B0502040204020203" pitchFamily="34" charset="0"/>
            </a:endParaRPr>
          </a:p>
        </p:txBody>
      </p:sp>
      <p:sp>
        <p:nvSpPr>
          <p:cNvPr id="35" name="TextBox 34">
            <a:extLst>
              <a:ext uri="{FF2B5EF4-FFF2-40B4-BE49-F238E27FC236}">
                <a16:creationId xmlns:a16="http://schemas.microsoft.com/office/drawing/2014/main" id="{8E9E1C7C-796F-EE40-9244-EDF9237596EE}"/>
              </a:ext>
            </a:extLst>
          </p:cNvPr>
          <p:cNvSpPr txBox="1"/>
          <p:nvPr/>
        </p:nvSpPr>
        <p:spPr>
          <a:xfrm>
            <a:off x="9121888" y="3624388"/>
            <a:ext cx="2656057" cy="3634393"/>
          </a:xfrm>
          <a:prstGeom prst="rect">
            <a:avLst/>
          </a:prstGeom>
          <a:noFill/>
        </p:spPr>
        <p:txBody>
          <a:bodyPr wrap="square" lIns="0" tIns="0" rIns="0" bIns="0" rtlCol="0">
            <a:spAutoFit/>
          </a:bodyPr>
          <a:lstStyle/>
          <a:p>
            <a:pPr algn="ctr"/>
            <a:r>
              <a:rPr lang="fr-CA" sz="1000" b="1" dirty="0">
                <a:solidFill>
                  <a:schemeClr val="tx1">
                    <a:lumMod val="75000"/>
                    <a:lumOff val="25000"/>
                  </a:schemeClr>
                </a:solidFill>
                <a:latin typeface="Segoe UI" panose="020B0502040204020203" pitchFamily="34" charset="0"/>
                <a:cs typeface="Segoe UI" panose="020B0502040204020203" pitchFamily="34" charset="0"/>
              </a:rPr>
              <a:t>Promouvoir l’avenir de la santé familiale : </a:t>
            </a:r>
            <a:r>
              <a:rPr lang="fr-CA" sz="1000" dirty="0">
                <a:solidFill>
                  <a:schemeClr val="tx1">
                    <a:lumMod val="75000"/>
                    <a:lumOff val="25000"/>
                  </a:schemeClr>
                </a:solidFill>
                <a:latin typeface="Segoe UI" panose="020B0502040204020203" pitchFamily="34" charset="0"/>
                <a:cs typeface="Segoe UI" panose="020B0502040204020203" pitchFamily="34" charset="0"/>
              </a:rPr>
              <a:t>Renforcer nos liens avec l’Université de Toronto. Accroitre notre capacité d’appliquer les meilleurs pratiques pour améliorer les soins et continuer de développer nos partenariats universitaires. </a:t>
            </a:r>
            <a:endParaRPr lang="fr-CA" sz="1000" b="1" dirty="0">
              <a:solidFill>
                <a:schemeClr val="tx1">
                  <a:lumMod val="75000"/>
                  <a:lumOff val="25000"/>
                </a:schemeClr>
              </a:solidFill>
              <a:latin typeface="Segoe UI" panose="020B0502040204020203" pitchFamily="34" charset="0"/>
              <a:cs typeface="Segoe UI" panose="020B0502040204020203" pitchFamily="34" charset="0"/>
            </a:endParaRPr>
          </a:p>
          <a:p>
            <a:pPr algn="ctr"/>
            <a:endParaRPr lang="fr-CA" sz="500" b="1"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fr-CA" sz="1000" b="1" dirty="0">
                <a:solidFill>
                  <a:schemeClr val="tx1">
                    <a:lumMod val="75000"/>
                    <a:lumOff val="25000"/>
                  </a:schemeClr>
                </a:solidFill>
                <a:latin typeface="Segoe UI" panose="020B0502040204020203" pitchFamily="34" charset="0"/>
                <a:cs typeface="Segoe UI" panose="020B0502040204020203" pitchFamily="34" charset="0"/>
              </a:rPr>
              <a:t>Renforcer notre programme de résidence : </a:t>
            </a:r>
            <a:r>
              <a:rPr lang="fr-CA" sz="1000" dirty="0">
                <a:solidFill>
                  <a:schemeClr val="tx1">
                    <a:lumMod val="75000"/>
                    <a:lumOff val="25000"/>
                  </a:schemeClr>
                </a:solidFill>
                <a:latin typeface="Segoe UI" panose="020B0502040204020203" pitchFamily="34" charset="0"/>
                <a:cs typeface="Segoe UI" panose="020B0502040204020203" pitchFamily="34" charset="0"/>
              </a:rPr>
              <a:t>Améliorer de façon continue notre programme pédagogique avec l’Université de Toronto et travailler avec les patients et les étudiants pour enrichir leur expérience. </a:t>
            </a:r>
          </a:p>
          <a:p>
            <a:pPr algn="ctr"/>
            <a:endParaRPr lang="fr-CA" sz="500" b="1"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fr-CA" sz="1000" b="1" dirty="0">
                <a:solidFill>
                  <a:schemeClr val="tx1">
                    <a:lumMod val="75000"/>
                    <a:lumOff val="25000"/>
                  </a:schemeClr>
                </a:solidFill>
                <a:latin typeface="Segoe UI" panose="020B0502040204020203" pitchFamily="34" charset="0"/>
                <a:cs typeface="Segoe UI" panose="020B0502040204020203" pitchFamily="34" charset="0"/>
              </a:rPr>
              <a:t>Développer nos soins basés sur les équipes interprofessionnelles : </a:t>
            </a:r>
            <a:r>
              <a:rPr lang="fr-CA" sz="1000" dirty="0">
                <a:solidFill>
                  <a:schemeClr val="tx1">
                    <a:lumMod val="75000"/>
                    <a:lumOff val="25000"/>
                  </a:schemeClr>
                </a:solidFill>
                <a:latin typeface="Segoe UI" panose="020B0502040204020203" pitchFamily="34" charset="0"/>
                <a:cs typeface="Segoe UI" panose="020B0502040204020203" pitchFamily="34" charset="0"/>
              </a:rPr>
              <a:t>Renforcer notre personnel interprofessionnel et appuyer les médecins et étudiants pour qu’ils développent leur pratique à sa pleine capacité. </a:t>
            </a:r>
          </a:p>
          <a:p>
            <a:pPr algn="ctr"/>
            <a:endParaRPr lang="fr-CA" sz="500" b="1"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fr-CA" sz="1000" b="1" dirty="0">
                <a:solidFill>
                  <a:schemeClr val="tx1">
                    <a:lumMod val="75000"/>
                    <a:lumOff val="25000"/>
                  </a:schemeClr>
                </a:solidFill>
                <a:latin typeface="Segoe UI" panose="020B0502040204020203" pitchFamily="34" charset="0"/>
                <a:cs typeface="Segoe UI" panose="020B0502040204020203" pitchFamily="34" charset="0"/>
              </a:rPr>
              <a:t>Créer un Conseil des patients et des   familles : </a:t>
            </a:r>
            <a:r>
              <a:rPr lang="fr-CA" sz="1000" dirty="0">
                <a:solidFill>
                  <a:schemeClr val="tx1">
                    <a:lumMod val="75000"/>
                    <a:lumOff val="25000"/>
                  </a:schemeClr>
                </a:solidFill>
                <a:latin typeface="Segoe UI" panose="020B0502040204020203" pitchFamily="34" charset="0"/>
                <a:cs typeface="Segoe UI" panose="020B0502040204020203" pitchFamily="34" charset="0"/>
              </a:rPr>
              <a:t>Continuer d’améliorer nos services en collaborant et en travaillant avec notre communauté de façon continue. </a:t>
            </a:r>
          </a:p>
          <a:p>
            <a:pPr algn="ctr"/>
            <a:endParaRPr lang="fr-CA" sz="1050" b="1" dirty="0">
              <a:solidFill>
                <a:schemeClr val="tx1">
                  <a:lumMod val="75000"/>
                  <a:lumOff val="25000"/>
                </a:schemeClr>
              </a:solidFill>
              <a:latin typeface="Segoe UI" panose="020B0502040204020203" pitchFamily="34" charset="0"/>
              <a:cs typeface="Segoe UI" panose="020B0502040204020203" pitchFamily="34" charset="0"/>
            </a:endParaRPr>
          </a:p>
          <a:p>
            <a:pPr algn="ctr"/>
            <a:endParaRPr lang="fr-CA" sz="1067" dirty="0">
              <a:solidFill>
                <a:schemeClr val="tx1">
                  <a:lumMod val="75000"/>
                  <a:lumOff val="25000"/>
                </a:schemeClr>
              </a:solidFill>
              <a:latin typeface="Segoe UI" panose="020B0502040204020203" pitchFamily="34" charset="0"/>
              <a:cs typeface="Segoe UI" panose="020B0502040204020203" pitchFamily="34" charset="0"/>
            </a:endParaRPr>
          </a:p>
        </p:txBody>
      </p:sp>
      <p:pic>
        <p:nvPicPr>
          <p:cNvPr id="3" name="Graphic 2" descr="Lights On with solid fill">
            <a:extLst>
              <a:ext uri="{FF2B5EF4-FFF2-40B4-BE49-F238E27FC236}">
                <a16:creationId xmlns:a16="http://schemas.microsoft.com/office/drawing/2014/main" id="{7E28D6C8-6931-6702-62A6-7E37E16411B1}"/>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7211000" y="977576"/>
            <a:ext cx="597723" cy="597723"/>
          </a:xfrm>
          <a:prstGeom prst="rect">
            <a:avLst/>
          </a:prstGeom>
        </p:spPr>
      </p:pic>
      <p:pic>
        <p:nvPicPr>
          <p:cNvPr id="4" name="Graphic 3" descr="Connections with solid fill">
            <a:extLst>
              <a:ext uri="{FF2B5EF4-FFF2-40B4-BE49-F238E27FC236}">
                <a16:creationId xmlns:a16="http://schemas.microsoft.com/office/drawing/2014/main" id="{8BFC8CFB-2FAB-C0BF-EC7B-3C064C5BF10E}"/>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4345234" y="989045"/>
            <a:ext cx="554564" cy="554564"/>
          </a:xfrm>
          <a:prstGeom prst="rect">
            <a:avLst/>
          </a:prstGeom>
        </p:spPr>
      </p:pic>
      <p:pic>
        <p:nvPicPr>
          <p:cNvPr id="5" name="Graphic 4" descr="Bar graph with upward trend with solid fill">
            <a:extLst>
              <a:ext uri="{FF2B5EF4-FFF2-40B4-BE49-F238E27FC236}">
                <a16:creationId xmlns:a16="http://schemas.microsoft.com/office/drawing/2014/main" id="{1416A753-6BC6-70B9-3CDF-5B0B7AF818F2}"/>
              </a:ext>
            </a:extLst>
          </p:cNvPr>
          <p:cNvPicPr>
            <a:picLocks noChangeAspect="1"/>
          </p:cNvPicPr>
          <p:nvPr/>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1451802" y="977576"/>
            <a:ext cx="559955" cy="559955"/>
          </a:xfrm>
          <a:prstGeom prst="rect">
            <a:avLst/>
          </a:prstGeom>
        </p:spPr>
      </p:pic>
      <p:pic>
        <p:nvPicPr>
          <p:cNvPr id="6" name="Graphic 5" descr="Group success with solid fill">
            <a:extLst>
              <a:ext uri="{FF2B5EF4-FFF2-40B4-BE49-F238E27FC236}">
                <a16:creationId xmlns:a16="http://schemas.microsoft.com/office/drawing/2014/main" id="{310F0F66-D73C-265B-17E2-4BC39A0FA36F}"/>
              </a:ext>
            </a:extLst>
          </p:cNvPr>
          <p:cNvPicPr>
            <a:picLocks noChangeAspect="1"/>
          </p:cNvPicPr>
          <p:nvPr/>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10134490" y="995475"/>
            <a:ext cx="561927" cy="561927"/>
          </a:xfrm>
          <a:prstGeom prst="rect">
            <a:avLst/>
          </a:prstGeom>
        </p:spPr>
      </p:pic>
    </p:spTree>
    <p:extLst>
      <p:ext uri="{BB962C8B-B14F-4D97-AF65-F5344CB8AC3E}">
        <p14:creationId xmlns:p14="http://schemas.microsoft.com/office/powerpoint/2010/main" val="13607435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26637</TotalTime>
  <Words>1134</Words>
  <Application>Microsoft Macintosh PowerPoint</Application>
  <PresentationFormat>Custom</PresentationFormat>
  <Paragraphs>72</Paragraphs>
  <Slides>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Aptos</vt:lpstr>
      <vt:lpstr>Aptos Display</vt:lpstr>
      <vt:lpstr>Arial</vt:lpstr>
      <vt:lpstr>Calibri</vt:lpstr>
      <vt:lpstr>Segoe UI</vt:lpstr>
      <vt:lpstr>Segoe UI Black</vt:lpstr>
      <vt:lpstr>Office Theme</vt:lpstr>
      <vt:lpstr>Équipe de Santé Familiale de Credit Valley :  Priorités stratégiques et objectifs sur 5 ans (2025-2030)</vt:lpstr>
      <vt:lpstr>Équipe de santé familiale de Credit Valley : Priorités stratégiques et objectifs sur 5 ans (2025-2030)</vt:lpstr>
      <vt:lpstr>Équipe de Santé Familiale de Credit Valley : Priorités stratégiques et objectifs sur 5 ans (2025-2030)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Anne Wojtak</cp:lastModifiedBy>
  <cp:revision>265</cp:revision>
  <cp:lastPrinted>2024-09-14T17:44:20Z</cp:lastPrinted>
  <dcterms:created xsi:type="dcterms:W3CDTF">2013-07-15T20:26:40Z</dcterms:created>
  <dcterms:modified xsi:type="dcterms:W3CDTF">2025-04-05T20:55:50Z</dcterms:modified>
</cp:coreProperties>
</file>